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737" r:id="rId3"/>
    <p:sldId id="754" r:id="rId4"/>
    <p:sldId id="756" r:id="rId5"/>
    <p:sldId id="757" r:id="rId6"/>
    <p:sldId id="730" r:id="rId7"/>
    <p:sldId id="684" r:id="rId8"/>
    <p:sldId id="685" r:id="rId9"/>
    <p:sldId id="686" r:id="rId10"/>
    <p:sldId id="758" r:id="rId11"/>
    <p:sldId id="687" r:id="rId12"/>
    <p:sldId id="688" r:id="rId13"/>
    <p:sldId id="689" r:id="rId14"/>
    <p:sldId id="691" r:id="rId15"/>
    <p:sldId id="692" r:id="rId16"/>
    <p:sldId id="690" r:id="rId17"/>
    <p:sldId id="694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704" r:id="rId26"/>
    <p:sldId id="705" r:id="rId27"/>
    <p:sldId id="706" r:id="rId28"/>
    <p:sldId id="707" r:id="rId29"/>
    <p:sldId id="708" r:id="rId30"/>
    <p:sldId id="709" r:id="rId31"/>
    <p:sldId id="759" r:id="rId32"/>
    <p:sldId id="747" r:id="rId33"/>
    <p:sldId id="710" r:id="rId34"/>
    <p:sldId id="711" r:id="rId35"/>
    <p:sldId id="742" r:id="rId36"/>
    <p:sldId id="744" r:id="rId37"/>
    <p:sldId id="715" r:id="rId38"/>
    <p:sldId id="714" r:id="rId39"/>
    <p:sldId id="741" r:id="rId40"/>
    <p:sldId id="716" r:id="rId41"/>
    <p:sldId id="717" r:id="rId42"/>
    <p:sldId id="718" r:id="rId43"/>
    <p:sldId id="743" r:id="rId44"/>
    <p:sldId id="720" r:id="rId45"/>
    <p:sldId id="721" r:id="rId46"/>
    <p:sldId id="722" r:id="rId47"/>
    <p:sldId id="723" r:id="rId48"/>
    <p:sldId id="724" r:id="rId49"/>
    <p:sldId id="725" r:id="rId50"/>
    <p:sldId id="726" r:id="rId51"/>
    <p:sldId id="727" r:id="rId52"/>
    <p:sldId id="728" r:id="rId53"/>
    <p:sldId id="729" r:id="rId54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430AB"/>
    <a:srgbClr val="FFFFFF"/>
    <a:srgbClr val="C49500"/>
    <a:srgbClr val="A18623"/>
    <a:srgbClr val="9E7800"/>
    <a:srgbClr val="E6E703"/>
    <a:srgbClr val="72AAAE"/>
    <a:srgbClr val="2A40E2"/>
    <a:srgbClr val="233AE1"/>
    <a:srgbClr val="1C3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93"/>
    <p:restoredTop sz="95005" autoAdjust="0"/>
  </p:normalViewPr>
  <p:slideViewPr>
    <p:cSldViewPr>
      <p:cViewPr varScale="1">
        <p:scale>
          <a:sx n="105" d="100"/>
          <a:sy n="105" d="100"/>
        </p:scale>
        <p:origin x="216" y="6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7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08" y="6956426"/>
            <a:ext cx="827580" cy="2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88" tIns="46985" rIns="92288" bIns="46985">
            <a:spAutoFit/>
          </a:bodyPr>
          <a:lstStyle/>
          <a:p>
            <a:pPr algn="ctr" defTabSz="917312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312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79" y="6956426"/>
            <a:ext cx="856434" cy="2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88" tIns="46985" rIns="92288" bIns="46985">
            <a:spAutoFit/>
          </a:bodyPr>
          <a:lstStyle/>
          <a:p>
            <a:pPr algn="ctr" defTabSz="917312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312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4" y="3475041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43" tIns="46985" rIns="95643" bIns="46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73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824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70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1433" tIns="45717" rIns="91433" bIns="45717"/>
          <a:lstStyle/>
          <a:p>
            <a:fld id="{BB7440CD-BA39-A148-AE3A-F33EF3E7FD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3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83039" y="8763001"/>
            <a:ext cx="3038475" cy="409575"/>
          </a:xfrm>
          <a:prstGeom prst="rect">
            <a:avLst/>
          </a:prstGeom>
        </p:spPr>
        <p:txBody>
          <a:bodyPr lIns="91433" tIns="45717" rIns="91433" bIns="45717"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515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For a 64-bit address space and 16kb pages, which bits are used for indexing into the page table?  Which for the page offset?</a:t>
            </a:r>
          </a:p>
          <a:p>
            <a:r>
              <a:rPr lang="en-US" dirty="0"/>
              <a:t>Q: How many page frames in 4 GB of memory?  How many bits are needed for the Frame Address field?</a:t>
            </a:r>
          </a:p>
          <a:p>
            <a:r>
              <a:rPr lang="en-US" dirty="0"/>
              <a:t>Q: If the entire address space of a process is mapped and each entry is 32 bits in size (4 bytes), how large is the page table?</a:t>
            </a:r>
          </a:p>
          <a:p>
            <a:r>
              <a:rPr lang="en-US" dirty="0"/>
              <a:t>Q: In the above, how much of the memory would it occupy?</a:t>
            </a:r>
          </a:p>
          <a:p>
            <a:r>
              <a:rPr lang="en-US" dirty="0"/>
              <a:t>Q: Given how address space tends to be structured, how would you reduce the storage overhead of the page table?</a:t>
            </a:r>
          </a:p>
          <a:p>
            <a:r>
              <a:rPr lang="en-US" dirty="0"/>
              <a:t>Q: Assuming the address space is used sparsely, how else might you compress the size of the page table?</a:t>
            </a:r>
          </a:p>
          <a:p>
            <a:r>
              <a:rPr lang="en-US" dirty="0"/>
              <a:t>Q: If multiple instances of the same application are running, how could you reduce the memory footprint overall?</a:t>
            </a:r>
          </a:p>
          <a:p>
            <a:r>
              <a:rPr lang="en-US" dirty="0"/>
              <a:t>Q: What happens if a process has multiple threads?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1433" tIns="45717" rIns="91433" bIns="45717"/>
          <a:lstStyle/>
          <a:p>
            <a:fld id="{BB7440CD-BA39-A148-AE3A-F33EF3E7FD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6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83039" y="8763001"/>
            <a:ext cx="3038475" cy="409575"/>
          </a:xfrm>
          <a:prstGeom prst="rect">
            <a:avLst/>
          </a:prstGeom>
        </p:spPr>
        <p:txBody>
          <a:bodyPr lIns="91433" tIns="45717" rIns="91433" bIns="45717"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4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Sometimes need parallelism for a single job, and processes are very expensive – to start, switch between, and to communicate between</a:t>
            </a:r>
          </a:p>
        </p:txBody>
      </p:sp>
    </p:spTree>
    <p:extLst>
      <p:ext uri="{BB962C8B-B14F-4D97-AF65-F5344CB8AC3E}">
        <p14:creationId xmlns:p14="http://schemas.microsoft.com/office/powerpoint/2010/main" val="20067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Body Text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11125200" y="6551613"/>
            <a:ext cx="888045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2.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82263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9/3/2024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5017831" y="6550236"/>
            <a:ext cx="1949550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CS162 © UCB Fall</a:t>
            </a:r>
            <a:r>
              <a:rPr lang="en-US" sz="1400" b="0" baseline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2024</a:t>
            </a:r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1295400"/>
            <a:ext cx="78486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CS162</a:t>
            </a:r>
            <a:br>
              <a:rPr lang="en-US" sz="3000" dirty="0"/>
            </a:br>
            <a:r>
              <a:rPr lang="en-US" sz="3000" dirty="0"/>
              <a:t>Operating Systems and</a:t>
            </a:r>
            <a:br>
              <a:rPr lang="en-US" sz="3000" dirty="0"/>
            </a:br>
            <a:r>
              <a:rPr lang="en-US" sz="3000" dirty="0"/>
              <a:t>Systems Programming</a:t>
            </a:r>
            <a:br>
              <a:rPr lang="en-US" sz="3000" dirty="0"/>
            </a:br>
            <a:r>
              <a:rPr lang="en-US" sz="3000" dirty="0"/>
              <a:t>Lecture 2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Four Fundamental OS Concepts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91000"/>
            <a:ext cx="8001000" cy="1447800"/>
          </a:xfrm>
        </p:spPr>
        <p:txBody>
          <a:bodyPr/>
          <a:lstStyle/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September 3</a:t>
            </a:r>
            <a:r>
              <a:rPr lang="en-US" altLang="en-US" baseline="30000" dirty="0">
                <a:ea typeface="Gill Sans" charset="0"/>
              </a:rPr>
              <a:t>rd </a:t>
            </a:r>
            <a:r>
              <a:rPr lang="en-US" altLang="en-US" dirty="0">
                <a:ea typeface="Gill Sans" charset="0"/>
              </a:rPr>
              <a:t>, 2024</a:t>
            </a: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Prof. Ion Stoica</a:t>
            </a:r>
          </a:p>
          <a:p>
            <a:pPr marL="285750" indent="-285750">
              <a:defRPr/>
            </a:pPr>
            <a:r>
              <a:rPr lang="en-US" altLang="en-US" dirty="0">
                <a:ea typeface="Gill Sans" charset="0"/>
              </a:rPr>
              <a:t>http://cs162.eecs.Berkeley.edu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EBC350C-C546-C5AB-3E48-ED88082E7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906881"/>
            <a:ext cx="8716962" cy="64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1800" b="0" dirty="0">
                <a:latin typeface="Gill Sans" charset="0"/>
                <a:ea typeface="Gill Sans" charset="0"/>
                <a:cs typeface="Gill Sans" charset="0"/>
              </a:rPr>
              <a:t>Slides courtesy of David Culler,  Natacha Crooks, Anthony D. Joseph, John </a:t>
            </a:r>
            <a:r>
              <a:rPr lang="en-US" altLang="en-US" sz="1800" b="0" dirty="0" err="1">
                <a:latin typeface="Gill Sans" charset="0"/>
                <a:ea typeface="Gill Sans" charset="0"/>
                <a:cs typeface="Gill Sans" charset="0"/>
              </a:rPr>
              <a:t>Kubiatowicz</a:t>
            </a:r>
            <a:r>
              <a:rPr lang="en-US" altLang="en-US" sz="1800" b="0" dirty="0">
                <a:latin typeface="Gill Sans" charset="0"/>
                <a:ea typeface="Gill Sans" charset="0"/>
                <a:cs typeface="Gill Sans" charset="0"/>
              </a:rPr>
              <a:t>, AJ Shankar,  Alex Aiken, Eric Brewer, Ras </a:t>
            </a:r>
            <a:r>
              <a:rPr lang="en-US" altLang="en-US" sz="1800" b="0" dirty="0" err="1">
                <a:latin typeface="Gill Sans" charset="0"/>
                <a:ea typeface="Gill Sans" charset="0"/>
                <a:cs typeface="Gill Sans" charset="0"/>
              </a:rPr>
              <a:t>Bodik</a:t>
            </a:r>
            <a:r>
              <a:rPr lang="en-US" altLang="en-US" sz="1800" b="0" dirty="0">
                <a:latin typeface="Gill Sans" charset="0"/>
                <a:ea typeface="Gill Sans" charset="0"/>
                <a:cs typeface="Gill Sans" charset="0"/>
              </a:rPr>
              <a:t>,  Doug </a:t>
            </a:r>
            <a:r>
              <a:rPr lang="en-US" altLang="en-US" sz="1800" b="0" dirty="0" err="1">
                <a:latin typeface="Gill Sans" charset="0"/>
                <a:ea typeface="Gill Sans" charset="0"/>
                <a:cs typeface="Gill Sans" charset="0"/>
              </a:rPr>
              <a:t>Tygar</a:t>
            </a:r>
            <a:r>
              <a:rPr lang="en-US" altLang="en-US" sz="1800" b="0" dirty="0">
                <a:latin typeface="Gill Sans" charset="0"/>
                <a:ea typeface="Gill Sans" charset="0"/>
                <a:cs typeface="Gill Sans" charset="0"/>
              </a:rPr>
              <a:t>, and David Wagner.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9067800" cy="533400"/>
          </a:xfrm>
        </p:spPr>
        <p:txBody>
          <a:bodyPr/>
          <a:lstStyle/>
          <a:p>
            <a:r>
              <a:rPr lang="en-US" dirty="0"/>
              <a:t>Recall (61C): Instruction Fetch/Decode/Execute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32" y="838200"/>
            <a:ext cx="76200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instruction cycle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216132" y="1871246"/>
            <a:ext cx="1828800" cy="228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932" y="179504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PC: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64132" y="1600200"/>
            <a:ext cx="1981200" cy="44958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057670" y="2079728"/>
            <a:ext cx="2438881" cy="72151"/>
          </a:xfrm>
          <a:custGeom>
            <a:avLst/>
            <a:gdLst>
              <a:gd name="connsiteX0" fmla="*/ 0 w 2438881"/>
              <a:gd name="connsiteY0" fmla="*/ 0 h 72151"/>
              <a:gd name="connsiteX1" fmla="*/ 0 w 2438881"/>
              <a:gd name="connsiteY1" fmla="*/ 0 h 72151"/>
              <a:gd name="connsiteX2" fmla="*/ 2438881 w 2438881"/>
              <a:gd name="connsiteY2" fmla="*/ 72151 h 7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881" h="72151">
                <a:moveTo>
                  <a:pt x="0" y="0"/>
                </a:moveTo>
                <a:lnTo>
                  <a:pt x="0" y="0"/>
                </a:lnTo>
                <a:lnTo>
                  <a:pt x="2438881" y="72151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24200" y="2099846"/>
            <a:ext cx="2133600" cy="186154"/>
            <a:chOff x="1606532" y="2099846"/>
            <a:chExt cx="2133600" cy="186154"/>
          </a:xfrm>
        </p:grpSpPr>
        <p:cxnSp>
          <p:nvCxnSpPr>
            <p:cNvPr id="34" name="Straight Connector 33"/>
            <p:cNvCxnSpPr>
              <a:endCxn id="8" idx="2"/>
            </p:cNvCxnSpPr>
            <p:nvPr/>
          </p:nvCxnSpPr>
          <p:spPr bwMode="auto">
            <a:xfrm flipV="1">
              <a:off x="1606532" y="2099846"/>
              <a:ext cx="0" cy="18615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606532" y="2286000"/>
              <a:ext cx="21336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615932" y="2209800"/>
            <a:ext cx="4648200" cy="457200"/>
            <a:chOff x="762000" y="2209800"/>
            <a:chExt cx="4648200" cy="457200"/>
          </a:xfrm>
        </p:grpSpPr>
        <p:sp>
          <p:nvSpPr>
            <p:cNvPr id="49" name="TextBox 48"/>
            <p:cNvSpPr txBox="1"/>
            <p:nvPr/>
          </p:nvSpPr>
          <p:spPr>
            <a:xfrm>
              <a:off x="762000" y="2209800"/>
              <a:ext cx="1991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Instruction fetch</a:t>
              </a: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3276600" y="2438400"/>
              <a:ext cx="21336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3276600" y="24384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3" name="Group 12"/>
          <p:cNvGrpSpPr/>
          <p:nvPr/>
        </p:nvGrpSpPr>
        <p:grpSpPr>
          <a:xfrm>
            <a:off x="609600" y="3200400"/>
            <a:ext cx="4883133" cy="3200400"/>
            <a:chOff x="755667" y="3200400"/>
            <a:chExt cx="4883133" cy="3200400"/>
          </a:xfrm>
        </p:grpSpPr>
        <p:sp>
          <p:nvSpPr>
            <p:cNvPr id="15" name="Trapezoid 14"/>
            <p:cNvSpPr/>
            <p:nvPr/>
          </p:nvSpPr>
          <p:spPr bwMode="auto">
            <a:xfrm flipV="1">
              <a:off x="2362200" y="4648200"/>
              <a:ext cx="1828800" cy="838200"/>
            </a:xfrm>
            <a:prstGeom prst="trapezoid">
              <a:avLst>
                <a:gd name="adj" fmla="val 55991"/>
              </a:avLst>
            </a:prstGeom>
            <a:solidFill>
              <a:schemeClr val="accent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>
              <a:off x="3505200" y="5562600"/>
              <a:ext cx="1905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3505200" y="5715000"/>
              <a:ext cx="21336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" name="Rectangle 6"/>
            <p:cNvSpPr/>
            <p:nvPr/>
          </p:nvSpPr>
          <p:spPr bwMode="auto">
            <a:xfrm>
              <a:off x="2362200" y="3352800"/>
              <a:ext cx="1828800" cy="1066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362200" y="3962400"/>
              <a:ext cx="1828800" cy="2286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67000" y="350520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Registers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95600" y="48006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ALU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2667000" y="44196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3810000" y="44196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Rectangle 22"/>
            <p:cNvSpPr/>
            <p:nvPr/>
          </p:nvSpPr>
          <p:spPr bwMode="auto">
            <a:xfrm>
              <a:off x="2362200" y="5943600"/>
              <a:ext cx="1828800" cy="2286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4" name="Straight Arrow Connector 23"/>
            <p:cNvCxnSpPr>
              <a:stCxn id="15" idx="0"/>
              <a:endCxn id="23" idx="0"/>
            </p:cNvCxnSpPr>
            <p:nvPr/>
          </p:nvCxnSpPr>
          <p:spPr bwMode="auto">
            <a:xfrm>
              <a:off x="3276600" y="5486400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8" name="Straight Connector 37"/>
            <p:cNvCxnSpPr>
              <a:endCxn id="7" idx="0"/>
            </p:cNvCxnSpPr>
            <p:nvPr/>
          </p:nvCxnSpPr>
          <p:spPr bwMode="auto">
            <a:xfrm>
              <a:off x="3276600" y="3200400"/>
              <a:ext cx="0" cy="1524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</p:spPr>
        </p:cxnSp>
        <p:cxnSp>
          <p:nvCxnSpPr>
            <p:cNvPr id="40" name="Straight Connector 39"/>
            <p:cNvCxnSpPr>
              <a:stCxn id="23" idx="2"/>
            </p:cNvCxnSpPr>
            <p:nvPr/>
          </p:nvCxnSpPr>
          <p:spPr bwMode="auto">
            <a:xfrm>
              <a:off x="3276600" y="6172200"/>
              <a:ext cx="0" cy="2286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H="1">
              <a:off x="2133600" y="6400800"/>
              <a:ext cx="1143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V="1">
              <a:off x="2133600" y="3200400"/>
              <a:ext cx="0" cy="32004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2133600" y="3200400"/>
              <a:ext cx="1143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755667" y="4267200"/>
              <a:ext cx="1111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Execute</a:t>
              </a:r>
            </a:p>
          </p:txBody>
        </p:sp>
        <p:cxnSp>
          <p:nvCxnSpPr>
            <p:cNvPr id="59" name="Straight Connector 58"/>
            <p:cNvCxnSpPr/>
            <p:nvPr/>
          </p:nvCxnSpPr>
          <p:spPr bwMode="auto">
            <a:xfrm flipV="1">
              <a:off x="3505200" y="5376446"/>
              <a:ext cx="0" cy="18615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2" name="Straight Arrow Connector 61"/>
            <p:cNvCxnSpPr/>
            <p:nvPr/>
          </p:nvCxnSpPr>
          <p:spPr bwMode="auto">
            <a:xfrm>
              <a:off x="3505200" y="57150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645133" y="12192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568932" y="2133600"/>
            <a:ext cx="1353256" cy="400110"/>
          </a:xfrm>
          <a:prstGeom prst="rect">
            <a:avLst/>
          </a:prstGeom>
          <a:noFill/>
          <a:ln>
            <a:solidFill>
              <a:srgbClr val="618FFD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instruction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15932" y="2590800"/>
            <a:ext cx="3200400" cy="476310"/>
            <a:chOff x="762000" y="2590800"/>
            <a:chExt cx="3200400" cy="476310"/>
          </a:xfrm>
        </p:grpSpPr>
        <p:sp>
          <p:nvSpPr>
            <p:cNvPr id="50" name="TextBox 49"/>
            <p:cNvSpPr txBox="1"/>
            <p:nvPr/>
          </p:nvSpPr>
          <p:spPr>
            <a:xfrm>
              <a:off x="762000" y="2667000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Decode</a:t>
              </a: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2590800" y="2667000"/>
              <a:ext cx="1371600" cy="304800"/>
            </a:xfrm>
            <a:prstGeom prst="roundRect">
              <a:avLst/>
            </a:prstGeom>
            <a:solidFill>
              <a:schemeClr val="accent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791828" y="259080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decode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44732" y="1371600"/>
            <a:ext cx="1752600" cy="914400"/>
            <a:chOff x="2590800" y="1371600"/>
            <a:chExt cx="1752600" cy="91440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2590800" y="1447800"/>
              <a:ext cx="1371600" cy="304800"/>
            </a:xfrm>
            <a:prstGeom prst="roundRect">
              <a:avLst/>
            </a:prstGeom>
            <a:solidFill>
              <a:schemeClr val="accent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971800" y="1371600"/>
              <a:ext cx="620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next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 bwMode="auto">
            <a:xfrm>
              <a:off x="3276600" y="16764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flipV="1">
              <a:off x="4343400" y="1600200"/>
              <a:ext cx="0" cy="6858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6" name="Straight Arrow Connector 75"/>
            <p:cNvCxnSpPr>
              <a:endCxn id="68" idx="3"/>
            </p:cNvCxnSpPr>
            <p:nvPr/>
          </p:nvCxnSpPr>
          <p:spPr bwMode="auto">
            <a:xfrm flipH="1">
              <a:off x="3962400" y="16002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78" name="TextBox 77"/>
          <p:cNvSpPr txBox="1"/>
          <p:nvPr/>
        </p:nvSpPr>
        <p:spPr>
          <a:xfrm>
            <a:off x="5873732" y="539109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9377" y="1383268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pic>
        <p:nvPicPr>
          <p:cNvPr id="14" name="Picture 2" descr="Von Neumann Architecture - Semiconductor Engineering">
            <a:extLst>
              <a:ext uri="{FF2B5EF4-FFF2-40B4-BE49-F238E27FC236}">
                <a16:creationId xmlns:a16="http://schemas.microsoft.com/office/drawing/2014/main" id="{627FECB4-F3E2-264B-B629-06107E83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531" y="1148834"/>
            <a:ext cx="405067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42C50C-E516-B5C8-F733-07AA1AC06C3B}"/>
              </a:ext>
            </a:extLst>
          </p:cNvPr>
          <p:cNvSpPr txBox="1"/>
          <p:nvPr/>
        </p:nvSpPr>
        <p:spPr>
          <a:xfrm>
            <a:off x="8824083" y="3886200"/>
            <a:ext cx="2516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von Neumann computer</a:t>
            </a:r>
          </a:p>
          <a:p>
            <a:pPr algn="ctr"/>
            <a:r>
              <a:rPr lang="en-US" dirty="0">
                <a:latin typeface="Gill Sans Light"/>
              </a:rPr>
              <a:t>architecture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EF7160-FDB2-D4EC-3473-DA0F52C2BC8E}"/>
              </a:ext>
            </a:extLst>
          </p:cNvPr>
          <p:cNvSpPr/>
          <p:nvPr/>
        </p:nvSpPr>
        <p:spPr bwMode="auto">
          <a:xfrm>
            <a:off x="8845530" y="996434"/>
            <a:ext cx="2279670" cy="287437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8443F2-4158-8764-C2B0-5D1605373D4E}"/>
              </a:ext>
            </a:extLst>
          </p:cNvPr>
          <p:cNvCxnSpPr/>
          <p:nvPr/>
        </p:nvCxnSpPr>
        <p:spPr bwMode="auto">
          <a:xfrm flipH="1">
            <a:off x="7245332" y="3505200"/>
            <a:ext cx="2051068" cy="1143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62905489-4486-6132-BA43-BED8DB132706}"/>
              </a:ext>
            </a:extLst>
          </p:cNvPr>
          <p:cNvSpPr/>
          <p:nvPr/>
        </p:nvSpPr>
        <p:spPr bwMode="auto">
          <a:xfrm>
            <a:off x="4239491" y="1063028"/>
            <a:ext cx="5082639" cy="825149"/>
          </a:xfrm>
          <a:custGeom>
            <a:avLst/>
            <a:gdLst>
              <a:gd name="connsiteX0" fmla="*/ 5082639 w 5082639"/>
              <a:gd name="connsiteY0" fmla="*/ 825149 h 825149"/>
              <a:gd name="connsiteX1" fmla="*/ 3396343 w 5082639"/>
              <a:gd name="connsiteY1" fmla="*/ 124504 h 825149"/>
              <a:gd name="connsiteX2" fmla="*/ 1733797 w 5082639"/>
              <a:gd name="connsiteY2" fmla="*/ 29502 h 825149"/>
              <a:gd name="connsiteX3" fmla="*/ 0 w 5082639"/>
              <a:gd name="connsiteY3" fmla="*/ 457014 h 825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2639" h="825149">
                <a:moveTo>
                  <a:pt x="5082639" y="825149"/>
                </a:moveTo>
                <a:cubicBezTo>
                  <a:pt x="4518561" y="541130"/>
                  <a:pt x="3954483" y="257112"/>
                  <a:pt x="3396343" y="124504"/>
                </a:cubicBezTo>
                <a:cubicBezTo>
                  <a:pt x="2838203" y="-8104"/>
                  <a:pt x="2299854" y="-25916"/>
                  <a:pt x="1733797" y="29502"/>
                </a:cubicBezTo>
                <a:cubicBezTo>
                  <a:pt x="1167740" y="84920"/>
                  <a:pt x="583870" y="270967"/>
                  <a:pt x="0" y="457014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280E31-543F-5D6B-1528-9EA7919CC708}"/>
              </a:ext>
            </a:extLst>
          </p:cNvPr>
          <p:cNvCxnSpPr>
            <a:cxnSpLocks/>
          </p:cNvCxnSpPr>
          <p:nvPr/>
        </p:nvCxnSpPr>
        <p:spPr bwMode="auto">
          <a:xfrm flipH="1">
            <a:off x="4197332" y="2438400"/>
            <a:ext cx="5124798" cy="20574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9948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OS Concept: Thread of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0"/>
            <a:ext cx="10439400" cy="5791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000" b="1" dirty="0">
                <a:solidFill>
                  <a:srgbClr val="FF0000"/>
                </a:solidFill>
              </a:rPr>
              <a:t>Thread</a:t>
            </a:r>
            <a:r>
              <a:rPr lang="en-US" altLang="en-US" sz="2000" dirty="0">
                <a:solidFill>
                  <a:srgbClr val="FF0000"/>
                </a:solidFill>
              </a:rPr>
              <a:t>: Single unique execution context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Program Counter, Registers, Execution Flags, Stack, Memory State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 thread is </a:t>
            </a:r>
            <a:r>
              <a:rPr lang="en-US" sz="2000" i="1" dirty="0">
                <a:solidFill>
                  <a:srgbClr val="FF0000"/>
                </a:solidFill>
              </a:rPr>
              <a:t>executing</a:t>
            </a:r>
            <a:r>
              <a:rPr lang="en-US" sz="2000" dirty="0"/>
              <a:t> on a processor (core) when it is </a:t>
            </a:r>
            <a:r>
              <a:rPr lang="en-US" sz="2000" i="1" dirty="0">
                <a:solidFill>
                  <a:srgbClr val="FF0000"/>
                </a:solidFill>
              </a:rPr>
              <a:t>resident</a:t>
            </a:r>
            <a:r>
              <a:rPr lang="en-US" sz="2000" dirty="0"/>
              <a:t> in the processor registers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Resident means: Registers hold the root state (context) of the thread: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Including program counter (PC) register &amp; currently executing instruction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PC points at next instruction </a:t>
            </a:r>
            <a:r>
              <a:rPr lang="en-US" sz="1800" dirty="0">
                <a:solidFill>
                  <a:srgbClr val="FF0000"/>
                </a:solidFill>
              </a:rPr>
              <a:t>in memory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Instructions stored in memory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Including intermediate values for ongoing computations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Can include actual values (like integers) or pointers to values </a:t>
            </a:r>
            <a:r>
              <a:rPr lang="en-US" sz="1800" dirty="0">
                <a:solidFill>
                  <a:srgbClr val="FF0000"/>
                </a:solidFill>
              </a:rPr>
              <a:t>in memory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Stack pointer holds the address of the top of stack (which is </a:t>
            </a:r>
            <a:r>
              <a:rPr lang="en-US" sz="2000" dirty="0">
                <a:solidFill>
                  <a:srgbClr val="FF0000"/>
                </a:solidFill>
              </a:rPr>
              <a:t>in memory</a:t>
            </a:r>
            <a:r>
              <a:rPr lang="en-US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FF0000"/>
                </a:solidFill>
              </a:rPr>
              <a:t>The rest is “in memory”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 thread is </a:t>
            </a:r>
            <a:r>
              <a:rPr lang="en-US" sz="2000" i="1" dirty="0"/>
              <a:t>suspended </a:t>
            </a:r>
            <a:r>
              <a:rPr lang="en-US" sz="2000" dirty="0"/>
              <a:t>(not </a:t>
            </a:r>
            <a:r>
              <a:rPr lang="en-US" sz="2000" i="1" dirty="0"/>
              <a:t>executing) </a:t>
            </a:r>
            <a:r>
              <a:rPr lang="en-US" sz="2000" dirty="0"/>
              <a:t>when its state </a:t>
            </a:r>
            <a:r>
              <a:rPr lang="en-US" sz="2000" i="1" dirty="0">
                <a:solidFill>
                  <a:srgbClr val="FF0000"/>
                </a:solidFill>
              </a:rPr>
              <a:t>is not </a:t>
            </a:r>
            <a:r>
              <a:rPr lang="en-US" sz="2000" dirty="0"/>
              <a:t>loaded (resident) into the processor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Processor state pointing at some other thread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Program counter register </a:t>
            </a:r>
            <a:r>
              <a:rPr lang="en-US" sz="1800" i="1" dirty="0">
                <a:solidFill>
                  <a:srgbClr val="FF0000"/>
                </a:solidFill>
              </a:rPr>
              <a:t>is not </a:t>
            </a:r>
            <a:r>
              <a:rPr lang="en-US" sz="1800" dirty="0"/>
              <a:t>pointing at next instruction from this thread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Often: a copy of the last value for each register stored in memory</a:t>
            </a:r>
          </a:p>
          <a:p>
            <a:pPr lvl="1"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4580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2514600" y="838200"/>
            <a:ext cx="4419600" cy="2743200"/>
            <a:chOff x="672" y="432"/>
            <a:chExt cx="2784" cy="1728"/>
          </a:xfrm>
        </p:grpSpPr>
        <p:sp>
          <p:nvSpPr>
            <p:cNvPr id="12310" name="Oval 3"/>
            <p:cNvSpPr>
              <a:spLocks noChangeArrowheads="1"/>
            </p:cNvSpPr>
            <p:nvPr/>
          </p:nvSpPr>
          <p:spPr bwMode="auto">
            <a:xfrm>
              <a:off x="672" y="432"/>
              <a:ext cx="2784" cy="1728"/>
            </a:xfrm>
            <a:prstGeom prst="ellipse">
              <a:avLst/>
            </a:prstGeom>
            <a:solidFill>
              <a:srgbClr val="FF66CC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311" name="Oval 4"/>
            <p:cNvSpPr>
              <a:spLocks noChangeArrowheads="1"/>
            </p:cNvSpPr>
            <p:nvPr/>
          </p:nvSpPr>
          <p:spPr bwMode="auto">
            <a:xfrm>
              <a:off x="2515" y="960"/>
              <a:ext cx="720" cy="624"/>
            </a:xfrm>
            <a:prstGeom prst="ellipse">
              <a:avLst/>
            </a:prstGeom>
            <a:solidFill>
              <a:srgbClr val="53FB25"/>
            </a:solidFill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sz="2400" b="0">
                  <a:latin typeface="Gill Sans" charset="0"/>
                  <a:ea typeface="Gill Sans" charset="0"/>
                  <a:cs typeface="Gill Sans" charset="0"/>
                </a:rPr>
                <a:t>Fetch</a:t>
              </a:r>
            </a:p>
            <a:p>
              <a:pPr algn="ctr"/>
              <a:r>
                <a:rPr lang="en-US" altLang="en-US" sz="2400" b="0">
                  <a:latin typeface="Gill Sans" charset="0"/>
                  <a:ea typeface="Gill Sans" charset="0"/>
                  <a:cs typeface="Gill Sans" charset="0"/>
                </a:rPr>
                <a:t>Exec</a:t>
              </a:r>
            </a:p>
          </p:txBody>
        </p:sp>
        <p:sp>
          <p:nvSpPr>
            <p:cNvPr id="12312" name="AutoShape 5"/>
            <p:cNvSpPr>
              <a:spLocks noChangeArrowheads="1"/>
            </p:cNvSpPr>
            <p:nvPr/>
          </p:nvSpPr>
          <p:spPr bwMode="auto">
            <a:xfrm rot="10800000">
              <a:off x="1968" y="1032"/>
              <a:ext cx="528" cy="480"/>
            </a:xfrm>
            <a:prstGeom prst="leftRightArrow">
              <a:avLst>
                <a:gd name="adj1" fmla="val 50000"/>
                <a:gd name="adj2" fmla="val 22000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313" name="Rectangle 6"/>
            <p:cNvSpPr>
              <a:spLocks noChangeArrowheads="1"/>
            </p:cNvSpPr>
            <p:nvPr/>
          </p:nvSpPr>
          <p:spPr bwMode="auto">
            <a:xfrm>
              <a:off x="1344" y="624"/>
              <a:ext cx="624" cy="129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R0</a:t>
              </a:r>
            </a:p>
            <a:p>
              <a:pPr algn="ctr"/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…</a:t>
              </a:r>
            </a:p>
            <a:p>
              <a:pPr algn="ctr"/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R31</a:t>
              </a:r>
            </a:p>
            <a:p>
              <a:pPr algn="ctr"/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F0</a:t>
              </a:r>
            </a:p>
            <a:p>
              <a:pPr algn="ctr"/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…</a:t>
              </a:r>
            </a:p>
            <a:p>
              <a:pPr algn="ctr"/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F30</a:t>
              </a:r>
            </a:p>
            <a:p>
              <a:pPr algn="ctr"/>
              <a:r>
                <a:rPr lang="en-US" altLang="en-US" b="0">
                  <a:latin typeface="Gill Sans" charset="0"/>
                  <a:ea typeface="Gill Sans" charset="0"/>
                  <a:cs typeface="Gill Sans" charset="0"/>
                </a:rPr>
                <a:t>PC</a:t>
              </a:r>
            </a:p>
          </p:txBody>
        </p:sp>
      </p:grpSp>
      <p:sp>
        <p:nvSpPr>
          <p:cNvPr id="12291" name="AutoShape 7"/>
          <p:cNvSpPr>
            <a:spLocks noChangeArrowheads="1"/>
          </p:cNvSpPr>
          <p:nvPr/>
        </p:nvSpPr>
        <p:spPr bwMode="auto">
          <a:xfrm rot="10800000">
            <a:off x="6934200" y="1828800"/>
            <a:ext cx="838200" cy="762000"/>
          </a:xfrm>
          <a:prstGeom prst="leftRightArrow">
            <a:avLst>
              <a:gd name="adj1" fmla="val 50000"/>
              <a:gd name="adj2" fmla="val 22000"/>
            </a:avLst>
          </a:prstGeom>
          <a:solidFill>
            <a:schemeClr val="bg1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292" name="Rectangle 8"/>
          <p:cNvSpPr>
            <a:spLocks noChangeArrowheads="1"/>
          </p:cNvSpPr>
          <p:nvPr/>
        </p:nvSpPr>
        <p:spPr bwMode="auto">
          <a:xfrm>
            <a:off x="7780338" y="1244600"/>
            <a:ext cx="1439862" cy="4622800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Data1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Data0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Inst237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Inst236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Inst5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Inst4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Inst3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Inst2</a:t>
            </a:r>
            <a:b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Inst1</a:t>
            </a:r>
          </a:p>
          <a:p>
            <a:pPr algn="ctr"/>
            <a:r>
              <a:rPr lang="en-US" altLang="en-US" sz="2400" b="0" dirty="0">
                <a:latin typeface="Gill Sans" charset="0"/>
                <a:ea typeface="Gill Sans" charset="0"/>
                <a:cs typeface="Gill Sans" charset="0"/>
              </a:rPr>
              <a:t>Inst0</a:t>
            </a:r>
          </a:p>
        </p:txBody>
      </p:sp>
      <p:sp>
        <p:nvSpPr>
          <p:cNvPr id="12293" name="Text Box 9"/>
          <p:cNvSpPr txBox="1">
            <a:spLocks noChangeArrowheads="1"/>
          </p:cNvSpPr>
          <p:nvPr/>
        </p:nvSpPr>
        <p:spPr bwMode="auto">
          <a:xfrm>
            <a:off x="7878764" y="5919788"/>
            <a:ext cx="9396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Addr 0</a:t>
            </a:r>
          </a:p>
        </p:txBody>
      </p:sp>
      <p:sp>
        <p:nvSpPr>
          <p:cNvPr id="12294" name="Text Box 10"/>
          <p:cNvSpPr txBox="1">
            <a:spLocks noChangeArrowheads="1"/>
          </p:cNvSpPr>
          <p:nvPr/>
        </p:nvSpPr>
        <p:spPr bwMode="auto">
          <a:xfrm>
            <a:off x="7712075" y="839788"/>
            <a:ext cx="13564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Addr 2</a:t>
            </a:r>
            <a:r>
              <a:rPr lang="en-US" altLang="en-US" sz="2000" b="0" baseline="30000">
                <a:latin typeface="Gill Sans" charset="0"/>
                <a:ea typeface="Gill Sans" charset="0"/>
                <a:cs typeface="Gill Sans" charset="0"/>
              </a:rPr>
              <a:t>32</a:t>
            </a:r>
            <a:r>
              <a:rPr lang="en-US" altLang="en-US" sz="2000" b="0">
                <a:latin typeface="Gill Sans" charset="0"/>
                <a:ea typeface="Gill Sans" charset="0"/>
                <a:cs typeface="Gill Sans" charset="0"/>
              </a:rPr>
              <a:t>-1</a:t>
            </a:r>
          </a:p>
        </p:txBody>
      </p:sp>
      <p:sp>
        <p:nvSpPr>
          <p:cNvPr id="12295" name="Rectangle 11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9112250" cy="533400"/>
          </a:xfrm>
        </p:spPr>
        <p:txBody>
          <a:bodyPr/>
          <a:lstStyle/>
          <a:p>
            <a:r>
              <a:rPr lang="en-US" altLang="en-US" sz="2800" dirty="0"/>
              <a:t>Recall (61C): What happens during program execution?</a:t>
            </a:r>
          </a:p>
        </p:txBody>
      </p:sp>
      <p:sp>
        <p:nvSpPr>
          <p:cNvPr id="307212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2286000" y="3687764"/>
            <a:ext cx="5715000" cy="2973387"/>
          </a:xfrm>
        </p:spPr>
        <p:txBody>
          <a:bodyPr/>
          <a:lstStyle/>
          <a:p>
            <a:r>
              <a:rPr lang="en-US" altLang="en-US" dirty="0"/>
              <a:t>Execution sequence:</a:t>
            </a:r>
          </a:p>
          <a:p>
            <a:pPr lvl="1"/>
            <a:r>
              <a:rPr lang="en-US" altLang="en-US" dirty="0"/>
              <a:t>Fetch Instruction at PC 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Decode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Execute (possibly using registers)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Write results to registers/</a:t>
            </a:r>
            <a:r>
              <a:rPr lang="en-US" altLang="en-US" dirty="0" err="1">
                <a:sym typeface="Symbol" panose="05050102010706020507" pitchFamily="18" charset="2"/>
              </a:rPr>
              <a:t>mem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PC = Next Instruction(PC)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Repeat </a:t>
            </a:r>
          </a:p>
          <a:p>
            <a:endParaRPr lang="en-US" altLang="en-US" dirty="0"/>
          </a:p>
        </p:txBody>
      </p:sp>
      <p:grpSp>
        <p:nvGrpSpPr>
          <p:cNvPr id="307213" name="Group 13"/>
          <p:cNvGrpSpPr>
            <a:grpSpLocks/>
          </p:cNvGrpSpPr>
          <p:nvPr/>
        </p:nvGrpSpPr>
        <p:grpSpPr bwMode="auto">
          <a:xfrm>
            <a:off x="9220207" y="5334004"/>
            <a:ext cx="1123951" cy="523876"/>
            <a:chOff x="4570" y="2832"/>
            <a:chExt cx="708" cy="330"/>
          </a:xfrm>
        </p:grpSpPr>
        <p:sp>
          <p:nvSpPr>
            <p:cNvPr id="12308" name="Text Box 14"/>
            <p:cNvSpPr txBox="1">
              <a:spLocks noChangeArrowheads="1"/>
            </p:cNvSpPr>
            <p:nvPr/>
          </p:nvSpPr>
          <p:spPr bwMode="auto">
            <a:xfrm>
              <a:off x="4848" y="2832"/>
              <a:ext cx="43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PC</a:t>
              </a:r>
            </a:p>
          </p:txBody>
        </p:sp>
        <p:sp>
          <p:nvSpPr>
            <p:cNvPr id="12309" name="Line 15"/>
            <p:cNvSpPr>
              <a:spLocks noChangeShapeType="1"/>
            </p:cNvSpPr>
            <p:nvPr/>
          </p:nvSpPr>
          <p:spPr bwMode="auto">
            <a:xfrm flipH="1">
              <a:off x="4570" y="2978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07216" name="Group 16"/>
          <p:cNvGrpSpPr>
            <a:grpSpLocks/>
          </p:cNvGrpSpPr>
          <p:nvPr/>
        </p:nvGrpSpPr>
        <p:grpSpPr bwMode="auto">
          <a:xfrm>
            <a:off x="9220207" y="4953004"/>
            <a:ext cx="1123951" cy="523876"/>
            <a:chOff x="4570" y="2832"/>
            <a:chExt cx="708" cy="330"/>
          </a:xfrm>
        </p:grpSpPr>
        <p:sp>
          <p:nvSpPr>
            <p:cNvPr id="12306" name="Text Box 17"/>
            <p:cNvSpPr txBox="1">
              <a:spLocks noChangeArrowheads="1"/>
            </p:cNvSpPr>
            <p:nvPr/>
          </p:nvSpPr>
          <p:spPr bwMode="auto">
            <a:xfrm>
              <a:off x="4848" y="2832"/>
              <a:ext cx="43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PC</a:t>
              </a:r>
            </a:p>
          </p:txBody>
        </p:sp>
        <p:sp>
          <p:nvSpPr>
            <p:cNvPr id="12307" name="Line 18"/>
            <p:cNvSpPr>
              <a:spLocks noChangeShapeType="1"/>
            </p:cNvSpPr>
            <p:nvPr/>
          </p:nvSpPr>
          <p:spPr bwMode="auto">
            <a:xfrm flipH="1">
              <a:off x="4570" y="2978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07219" name="Group 19"/>
          <p:cNvGrpSpPr>
            <a:grpSpLocks/>
          </p:cNvGrpSpPr>
          <p:nvPr/>
        </p:nvGrpSpPr>
        <p:grpSpPr bwMode="auto">
          <a:xfrm>
            <a:off x="9220207" y="4572004"/>
            <a:ext cx="1123951" cy="523876"/>
            <a:chOff x="4570" y="2832"/>
            <a:chExt cx="708" cy="330"/>
          </a:xfrm>
        </p:grpSpPr>
        <p:sp>
          <p:nvSpPr>
            <p:cNvPr id="12304" name="Text Box 20"/>
            <p:cNvSpPr txBox="1">
              <a:spLocks noChangeArrowheads="1"/>
            </p:cNvSpPr>
            <p:nvPr/>
          </p:nvSpPr>
          <p:spPr bwMode="auto">
            <a:xfrm>
              <a:off x="4848" y="2832"/>
              <a:ext cx="43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PC</a:t>
              </a:r>
            </a:p>
          </p:txBody>
        </p:sp>
        <p:sp>
          <p:nvSpPr>
            <p:cNvPr id="12305" name="Line 21"/>
            <p:cNvSpPr>
              <a:spLocks noChangeShapeType="1"/>
            </p:cNvSpPr>
            <p:nvPr/>
          </p:nvSpPr>
          <p:spPr bwMode="auto">
            <a:xfrm flipH="1">
              <a:off x="4570" y="2978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07222" name="Group 22"/>
          <p:cNvGrpSpPr>
            <a:grpSpLocks/>
          </p:cNvGrpSpPr>
          <p:nvPr/>
        </p:nvGrpSpPr>
        <p:grpSpPr bwMode="auto">
          <a:xfrm>
            <a:off x="9220207" y="4191004"/>
            <a:ext cx="1123951" cy="523876"/>
            <a:chOff x="4570" y="2832"/>
            <a:chExt cx="708" cy="330"/>
          </a:xfrm>
        </p:grpSpPr>
        <p:sp>
          <p:nvSpPr>
            <p:cNvPr id="12302" name="Text Box 23"/>
            <p:cNvSpPr txBox="1">
              <a:spLocks noChangeArrowheads="1"/>
            </p:cNvSpPr>
            <p:nvPr/>
          </p:nvSpPr>
          <p:spPr bwMode="auto">
            <a:xfrm>
              <a:off x="4848" y="2832"/>
              <a:ext cx="43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PC</a:t>
              </a:r>
            </a:p>
          </p:txBody>
        </p:sp>
        <p:sp>
          <p:nvSpPr>
            <p:cNvPr id="12303" name="Line 24"/>
            <p:cNvSpPr>
              <a:spLocks noChangeShapeType="1"/>
            </p:cNvSpPr>
            <p:nvPr/>
          </p:nvSpPr>
          <p:spPr bwMode="auto">
            <a:xfrm flipH="1">
              <a:off x="4570" y="2978"/>
              <a:ext cx="2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07225" name="AutoShape 25"/>
          <p:cNvSpPr>
            <a:spLocks noChangeArrowheads="1"/>
          </p:cNvSpPr>
          <p:nvPr/>
        </p:nvSpPr>
        <p:spPr bwMode="auto">
          <a:xfrm flipV="1">
            <a:off x="1828800" y="3810000"/>
            <a:ext cx="762000" cy="2667000"/>
          </a:xfrm>
          <a:prstGeom prst="curvedRightArrow">
            <a:avLst>
              <a:gd name="adj1" fmla="val 70000"/>
              <a:gd name="adj2" fmla="val 140000"/>
              <a:gd name="adj3" fmla="val 33333"/>
            </a:avLst>
          </a:prstGeom>
          <a:solidFill>
            <a:schemeClr val="accent1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7921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12" grpId="0" build="p"/>
      <p:bldP spid="3072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8C3D-1BCB-5F4E-A875-64747C90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Registers: RISC-V </a:t>
            </a:r>
            <a:r>
              <a:rPr lang="en-US" dirty="0">
                <a:latin typeface="Gill Sans"/>
                <a:sym typeface="Symbol" panose="05050102010706020507" pitchFamily="18" charset="2"/>
              </a:rPr>
              <a:t></a:t>
            </a:r>
            <a:r>
              <a:rPr lang="en-US" dirty="0">
                <a:latin typeface="Gill Sans"/>
              </a:rPr>
              <a:t> x86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6B369-7B1D-CB48-AFE3-330B722CA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410201"/>
            <a:ext cx="8134350" cy="902966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"/>
              </a:rPr>
              <a:t>CS61C does RISC-V.  Will need to learn x86…</a:t>
            </a:r>
          </a:p>
          <a:p>
            <a:r>
              <a:rPr lang="en-US" dirty="0">
                <a:latin typeface="Gill Sans"/>
              </a:rPr>
              <a:t>Section will cover this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B2FFD-0BF9-8F4D-8138-11B34799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631214"/>
            <a:ext cx="2812712" cy="1615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8B2AD-4B1D-B04E-8B25-B6489BE157B0}"/>
              </a:ext>
            </a:extLst>
          </p:cNvPr>
          <p:cNvSpPr txBox="1"/>
          <p:nvPr/>
        </p:nvSpPr>
        <p:spPr>
          <a:xfrm>
            <a:off x="2057399" y="3352800"/>
            <a:ext cx="327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</a:rPr>
              <a:t>Load/Store Arch (RISC-V)</a:t>
            </a:r>
          </a:p>
          <a:p>
            <a:pPr algn="ctr"/>
            <a:r>
              <a:rPr lang="en-US" dirty="0">
                <a:latin typeface="Gill Sans"/>
              </a:rPr>
              <a:t>with software conventions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618912-38C6-8647-BE99-37E24E9C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445" y="1066800"/>
            <a:ext cx="4667501" cy="30612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1AE7E6-A789-054C-B9B6-99EB929F3077}"/>
              </a:ext>
            </a:extLst>
          </p:cNvPr>
          <p:cNvSpPr txBox="1"/>
          <p:nvPr/>
        </p:nvSpPr>
        <p:spPr>
          <a:xfrm>
            <a:off x="5547445" y="4129037"/>
            <a:ext cx="472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</a:rPr>
              <a:t>Complex mem-mem arch (x86) with specialized registers and “segments”</a:t>
            </a:r>
          </a:p>
        </p:txBody>
      </p:sp>
    </p:spTree>
    <p:extLst>
      <p:ext uri="{BB962C8B-B14F-4D97-AF65-F5344CB8AC3E}">
        <p14:creationId xmlns:p14="http://schemas.microsoft.com/office/powerpoint/2010/main" val="365805192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839200" cy="533400"/>
          </a:xfrm>
        </p:spPr>
        <p:txBody>
          <a:bodyPr/>
          <a:lstStyle/>
          <a:p>
            <a:r>
              <a:rPr lang="en-US" sz="2800" dirty="0"/>
              <a:t>Illusion of Multiple Processors with single core</a:t>
            </a:r>
            <a:endParaRPr lang="en-US" altLang="en-US" sz="2800" dirty="0"/>
          </a:p>
        </p:txBody>
      </p:sp>
      <p:sp>
        <p:nvSpPr>
          <p:cNvPr id="315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3657600" y="838200"/>
            <a:ext cx="8153401" cy="6019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en-US" dirty="0"/>
              <a:t>Assume a </a:t>
            </a:r>
            <a:r>
              <a:rPr lang="en-US" altLang="en-US" dirty="0">
                <a:solidFill>
                  <a:srgbClr val="FF0000"/>
                </a:solidFill>
              </a:rPr>
              <a:t>single processor (core)</a:t>
            </a:r>
            <a:r>
              <a:rPr lang="en-US" altLang="en-US" dirty="0"/>
              <a:t>. How do we provide the illusion of multiple processors?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en-US" dirty="0"/>
              <a:t>Multiplex in time!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en-US" dirty="0"/>
              <a:t>Threads are </a:t>
            </a:r>
            <a:r>
              <a:rPr lang="en-US" altLang="en-US" i="1" dirty="0">
                <a:solidFill>
                  <a:srgbClr val="FF0000"/>
                </a:solidFill>
              </a:rPr>
              <a:t>virtual cores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en-US" i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en-US" i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en-US" i="1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en-US" i="1" dirty="0">
              <a:solidFill>
                <a:srgbClr val="FF0000"/>
              </a:solidFill>
            </a:endParaRPr>
          </a:p>
          <a:p>
            <a:r>
              <a:rPr lang="en-US" dirty="0"/>
              <a:t>Contents of virtual core</a:t>
            </a:r>
            <a:r>
              <a:rPr lang="en-US" dirty="0">
                <a:sym typeface="Wingdings" pitchFamily="2" charset="2"/>
              </a:rPr>
              <a:t> (thread):</a:t>
            </a:r>
          </a:p>
          <a:p>
            <a:pPr lvl="1"/>
            <a:r>
              <a:rPr lang="en-US" dirty="0">
                <a:sym typeface="Wingdings" pitchFamily="2" charset="2"/>
              </a:rPr>
              <a:t>Program counter, stack pointer</a:t>
            </a:r>
          </a:p>
          <a:p>
            <a:pPr lvl="1"/>
            <a:r>
              <a:rPr lang="en-US" dirty="0">
                <a:sym typeface="Wingdings" pitchFamily="2" charset="2"/>
              </a:rPr>
              <a:t>Registers</a:t>
            </a:r>
            <a:endParaRPr lang="en-US" dirty="0"/>
          </a:p>
          <a:p>
            <a:r>
              <a:rPr lang="en-US" dirty="0"/>
              <a:t>Where is “it” (the thread)?</a:t>
            </a:r>
          </a:p>
          <a:p>
            <a:pPr lvl="1"/>
            <a:r>
              <a:rPr lang="en-US" dirty="0"/>
              <a:t>On the real (physical) core, or</a:t>
            </a:r>
          </a:p>
          <a:p>
            <a:pPr lvl="1"/>
            <a:r>
              <a:rPr lang="en-US" dirty="0"/>
              <a:t>Saved in chunk of memory – called the </a:t>
            </a:r>
            <a:r>
              <a:rPr lang="en-US" i="1" dirty="0"/>
              <a:t>Thread Control Block (TCB)</a:t>
            </a:r>
            <a:endParaRPr lang="en-US" dirty="0"/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en-US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endParaRPr lang="en-US" altLang="en-US" dirty="0"/>
          </a:p>
        </p:txBody>
      </p:sp>
      <p:grpSp>
        <p:nvGrpSpPr>
          <p:cNvPr id="21" name="Group 41">
            <a:extLst>
              <a:ext uri="{FF2B5EF4-FFF2-40B4-BE49-F238E27FC236}">
                <a16:creationId xmlns:a16="http://schemas.microsoft.com/office/drawing/2014/main" id="{E43CE560-3580-774C-9C62-4550549FCC45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2417762"/>
            <a:ext cx="5352027" cy="1133475"/>
            <a:chOff x="2400" y="1152"/>
            <a:chExt cx="2976" cy="714"/>
          </a:xfrm>
        </p:grpSpPr>
        <p:grpSp>
          <p:nvGrpSpPr>
            <p:cNvPr id="22" name="Group 33">
              <a:extLst>
                <a:ext uri="{FF2B5EF4-FFF2-40B4-BE49-F238E27FC236}">
                  <a16:creationId xmlns:a16="http://schemas.microsoft.com/office/drawing/2014/main" id="{B02D5E55-F6F2-4146-B078-8182DBABA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152"/>
              <a:ext cx="2976" cy="384"/>
              <a:chOff x="672" y="2352"/>
              <a:chExt cx="4721" cy="528"/>
            </a:xfrm>
          </p:grpSpPr>
          <p:sp>
            <p:nvSpPr>
              <p:cNvPr id="25" name="Rectangle 28">
                <a:extLst>
                  <a:ext uri="{FF2B5EF4-FFF2-40B4-BE49-F238E27FC236}">
                    <a16:creationId xmlns:a16="http://schemas.microsoft.com/office/drawing/2014/main" id="{20A2AFAC-7999-CB4C-B165-57201D66B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solidFill>
                <a:srgbClr val="FF66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vCPU1</a:t>
                </a:r>
              </a:p>
            </p:txBody>
          </p:sp>
          <p:sp>
            <p:nvSpPr>
              <p:cNvPr id="26" name="Rectangle 29">
                <a:extLst>
                  <a:ext uri="{FF2B5EF4-FFF2-40B4-BE49-F238E27FC236}">
                    <a16:creationId xmlns:a16="http://schemas.microsoft.com/office/drawing/2014/main" id="{90D3D2C7-EED3-0D47-BCCA-576EB2B0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solidFill>
                <a:srgbClr val="00FFFF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vCPU2</a:t>
                </a:r>
              </a:p>
            </p:txBody>
          </p:sp>
          <p:sp>
            <p:nvSpPr>
              <p:cNvPr id="27" name="Rectangle 30">
                <a:extLst>
                  <a:ext uri="{FF2B5EF4-FFF2-40B4-BE49-F238E27FC236}">
                    <a16:creationId xmlns:a16="http://schemas.microsoft.com/office/drawing/2014/main" id="{FD7C6D1F-A3A2-D84A-ADF0-599BFA639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solidFill>
                <a:srgbClr val="FFFF00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vCPU3</a:t>
                </a:r>
              </a:p>
            </p:txBody>
          </p:sp>
          <p:sp>
            <p:nvSpPr>
              <p:cNvPr id="28" name="Rectangle 31">
                <a:extLst>
                  <a:ext uri="{FF2B5EF4-FFF2-40B4-BE49-F238E27FC236}">
                    <a16:creationId xmlns:a16="http://schemas.microsoft.com/office/drawing/2014/main" id="{EADCFD27-9AEA-6844-9D32-0C3A6A720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solidFill>
                <a:srgbClr val="FF66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vCPU1</a:t>
                </a:r>
              </a:p>
            </p:txBody>
          </p:sp>
          <p:sp>
            <p:nvSpPr>
              <p:cNvPr id="29" name="Rectangle 32">
                <a:extLst>
                  <a:ext uri="{FF2B5EF4-FFF2-40B4-BE49-F238E27FC236}">
                    <a16:creationId xmlns:a16="http://schemas.microsoft.com/office/drawing/2014/main" id="{4459F282-0932-154A-8BD3-374D7E323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352"/>
                <a:ext cx="785" cy="528"/>
              </a:xfrm>
              <a:prstGeom prst="rect">
                <a:avLst/>
              </a:prstGeom>
              <a:solidFill>
                <a:srgbClr val="00FFFF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vCPU2</a:t>
                </a:r>
              </a:p>
            </p:txBody>
          </p:sp>
        </p:grpSp>
        <p:sp>
          <p:nvSpPr>
            <p:cNvPr id="23" name="Text Box 34">
              <a:extLst>
                <a:ext uri="{FF2B5EF4-FFF2-40B4-BE49-F238E27FC236}">
                  <a16:creationId xmlns:a16="http://schemas.microsoft.com/office/drawing/2014/main" id="{6DD97C3D-C652-1246-899E-781DE3229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536"/>
              <a:ext cx="67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 b="0" dirty="0">
                  <a:latin typeface="Gill Sans" charset="0"/>
                  <a:ea typeface="Gill Sans" charset="0"/>
                  <a:cs typeface="Gill Sans" charset="0"/>
                </a:rPr>
                <a:t>Time </a:t>
              </a:r>
            </a:p>
          </p:txBody>
        </p:sp>
        <p:sp>
          <p:nvSpPr>
            <p:cNvPr id="24" name="Line 35">
              <a:extLst>
                <a:ext uri="{FF2B5EF4-FFF2-40B4-BE49-F238E27FC236}">
                  <a16:creationId xmlns:a16="http://schemas.microsoft.com/office/drawing/2014/main" id="{3EE8BC61-B682-6844-8D21-824945FED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728"/>
              <a:ext cx="10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400" y="1295400"/>
            <a:ext cx="2819400" cy="2221428"/>
            <a:chOff x="533400" y="1295400"/>
            <a:chExt cx="2819400" cy="2221428"/>
          </a:xfrm>
        </p:grpSpPr>
        <p:grpSp>
          <p:nvGrpSpPr>
            <p:cNvPr id="30" name="Group 42">
              <a:extLst>
                <a:ext uri="{FF2B5EF4-FFF2-40B4-BE49-F238E27FC236}">
                  <a16:creationId xmlns:a16="http://schemas.microsoft.com/office/drawing/2014/main" id="{8C852643-D236-E140-9B17-32A4E65688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" y="1295400"/>
              <a:ext cx="2819400" cy="1722437"/>
              <a:chOff x="490" y="451"/>
              <a:chExt cx="1776" cy="108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E4558CB-3A35-B441-81F1-F32E2E183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451"/>
                <a:ext cx="546" cy="571"/>
              </a:xfrm>
              <a:prstGeom prst="ellipse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b="0">
                    <a:latin typeface="Gill Sans" charset="0"/>
                    <a:ea typeface="Gill Sans" charset="0"/>
                    <a:cs typeface="Gill Sans" charset="0"/>
                  </a:rPr>
                  <a:t>vCPU3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EC1AB1B-49A1-FB4D-81E9-667362FFA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" y="451"/>
                <a:ext cx="546" cy="571"/>
              </a:xfrm>
              <a:prstGeom prst="ellipse">
                <a:avLst/>
              </a:prstGeom>
              <a:solidFill>
                <a:srgbClr val="00FFFF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b="0" dirty="0">
                    <a:latin typeface="Gill Sans" charset="0"/>
                    <a:ea typeface="Gill Sans" charset="0"/>
                    <a:cs typeface="Gill Sans" charset="0"/>
                  </a:rPr>
                  <a:t>vCPU2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7457869-6826-8F41-9703-549F43B95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" y="451"/>
                <a:ext cx="546" cy="571"/>
              </a:xfrm>
              <a:prstGeom prst="ellipse">
                <a:avLst/>
              </a:prstGeom>
              <a:solidFill>
                <a:srgbClr val="FF66CC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b="0">
                    <a:latin typeface="Gill Sans" charset="0"/>
                    <a:ea typeface="Gill Sans" charset="0"/>
                    <a:cs typeface="Gill Sans" charset="0"/>
                  </a:rPr>
                  <a:t>vCPU1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4218EE-9E2E-404F-B059-1B386BF08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90" y="1164"/>
                <a:ext cx="1742" cy="372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  <a:t>Shared Memory</a:t>
                </a:r>
              </a:p>
            </p:txBody>
          </p:sp>
          <p:sp>
            <p:nvSpPr>
              <p:cNvPr id="35" name="Line 12">
                <a:extLst>
                  <a:ext uri="{FF2B5EF4-FFF2-40B4-BE49-F238E27FC236}">
                    <a16:creationId xmlns:a16="http://schemas.microsoft.com/office/drawing/2014/main" id="{843AAEC1-5C7C-A047-9983-C7FA0F0A4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4" y="950"/>
                <a:ext cx="137" cy="21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6" name="Line 13">
                <a:extLst>
                  <a:ext uri="{FF2B5EF4-FFF2-40B4-BE49-F238E27FC236}">
                    <a16:creationId xmlns:a16="http://schemas.microsoft.com/office/drawing/2014/main" id="{297E345B-BE1E-7D40-9645-EE96C3448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85" y="950"/>
                <a:ext cx="137" cy="21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D76CBCBD-24DE-9845-ACD0-40F9F9213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1022"/>
                <a:ext cx="0" cy="14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790996" y="3147496"/>
              <a:ext cx="2334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</a:rPr>
                <a:t>Programmer’s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414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8CFC-E326-CE44-945D-E8B4D8A0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087" y="33736"/>
            <a:ext cx="7886700" cy="793749"/>
          </a:xfrm>
        </p:spPr>
        <p:txBody>
          <a:bodyPr>
            <a:normAutofit/>
          </a:bodyPr>
          <a:lstStyle/>
          <a:p>
            <a:r>
              <a:rPr lang="en-US" sz="2800" dirty="0"/>
              <a:t>Illusion of Multiple Processors (Continued)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8513668-F797-A74B-AD2D-5BB6DC924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358" y="685800"/>
            <a:ext cx="8576144" cy="5943600"/>
          </a:xfrm>
        </p:spPr>
        <p:txBody>
          <a:bodyPr>
            <a:normAutofit/>
          </a:bodyPr>
          <a:lstStyle/>
          <a:p>
            <a:r>
              <a:rPr lang="en-US" dirty="0"/>
              <a:t>Consider:</a:t>
            </a:r>
          </a:p>
          <a:p>
            <a:pPr lvl="1"/>
            <a:r>
              <a:rPr lang="en-US" dirty="0"/>
              <a:t>At T1: vCPU1 on real core, vCPU2 in memory</a:t>
            </a:r>
          </a:p>
          <a:p>
            <a:pPr lvl="1"/>
            <a:r>
              <a:rPr lang="en-US" dirty="0"/>
              <a:t>At T2: vCPU2 on real core, vCPU1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happened?</a:t>
            </a:r>
          </a:p>
          <a:p>
            <a:pPr lvl="1"/>
            <a:r>
              <a:rPr lang="en-US" dirty="0"/>
              <a:t>OS Ran [how?]</a:t>
            </a:r>
          </a:p>
          <a:p>
            <a:pPr lvl="1"/>
            <a:r>
              <a:rPr lang="en-US" dirty="0"/>
              <a:t>Saved PC, SP, … in vCPU1's thread control block (memory)</a:t>
            </a:r>
          </a:p>
          <a:p>
            <a:pPr lvl="1"/>
            <a:r>
              <a:rPr lang="en-US" dirty="0"/>
              <a:t>Loaded PC, SP, … from vCPU2's TCB, jumped to PC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en-US" dirty="0"/>
              <a:t>What triggered this switch?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en-US" dirty="0"/>
              <a:t>Timer, voluntary yield, I/O, other things we will discuss</a:t>
            </a:r>
          </a:p>
          <a:p>
            <a:endParaRPr lang="en-US" dirty="0"/>
          </a:p>
        </p:txBody>
      </p:sp>
      <p:grpSp>
        <p:nvGrpSpPr>
          <p:cNvPr id="12" name="Group 41">
            <a:extLst>
              <a:ext uri="{FF2B5EF4-FFF2-40B4-BE49-F238E27FC236}">
                <a16:creationId xmlns:a16="http://schemas.microsoft.com/office/drawing/2014/main" id="{E43CE560-3580-774C-9C62-4550549FCC45}"/>
              </a:ext>
            </a:extLst>
          </p:cNvPr>
          <p:cNvGrpSpPr>
            <a:grpSpLocks/>
          </p:cNvGrpSpPr>
          <p:nvPr/>
        </p:nvGrpSpPr>
        <p:grpSpPr bwMode="auto">
          <a:xfrm>
            <a:off x="3811842" y="2577467"/>
            <a:ext cx="5352027" cy="1133475"/>
            <a:chOff x="2400" y="1152"/>
            <a:chExt cx="2976" cy="714"/>
          </a:xfrm>
        </p:grpSpPr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B02D5E55-F6F2-4146-B078-8182DBABA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152"/>
              <a:ext cx="2976" cy="384"/>
              <a:chOff x="672" y="2352"/>
              <a:chExt cx="4721" cy="528"/>
            </a:xfrm>
          </p:grpSpPr>
          <p:sp>
            <p:nvSpPr>
              <p:cNvPr id="16" name="Rectangle 28">
                <a:extLst>
                  <a:ext uri="{FF2B5EF4-FFF2-40B4-BE49-F238E27FC236}">
                    <a16:creationId xmlns:a16="http://schemas.microsoft.com/office/drawing/2014/main" id="{20A2AFAC-7999-CB4C-B165-57201D66B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solidFill>
                <a:srgbClr val="FF66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vCPU1</a:t>
                </a:r>
              </a:p>
            </p:txBody>
          </p:sp>
          <p:sp>
            <p:nvSpPr>
              <p:cNvPr id="17" name="Rectangle 29">
                <a:extLst>
                  <a:ext uri="{FF2B5EF4-FFF2-40B4-BE49-F238E27FC236}">
                    <a16:creationId xmlns:a16="http://schemas.microsoft.com/office/drawing/2014/main" id="{90D3D2C7-EED3-0D47-BCCA-576EB2B0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solidFill>
                <a:srgbClr val="00FFFF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vCPU2</a:t>
                </a:r>
              </a:p>
            </p:txBody>
          </p:sp>
          <p:sp>
            <p:nvSpPr>
              <p:cNvPr id="18" name="Rectangle 30">
                <a:extLst>
                  <a:ext uri="{FF2B5EF4-FFF2-40B4-BE49-F238E27FC236}">
                    <a16:creationId xmlns:a16="http://schemas.microsoft.com/office/drawing/2014/main" id="{FD7C6D1F-A3A2-D84A-ADF0-599BFA639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solidFill>
                <a:srgbClr val="FFFF00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vCPU3</a:t>
                </a:r>
              </a:p>
            </p:txBody>
          </p:sp>
          <p:sp>
            <p:nvSpPr>
              <p:cNvPr id="19" name="Rectangle 31">
                <a:extLst>
                  <a:ext uri="{FF2B5EF4-FFF2-40B4-BE49-F238E27FC236}">
                    <a16:creationId xmlns:a16="http://schemas.microsoft.com/office/drawing/2014/main" id="{EADCFD27-9AEA-6844-9D32-0C3A6A720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solidFill>
                <a:srgbClr val="FF66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vCPU1</a:t>
                </a:r>
              </a:p>
            </p:txBody>
          </p:sp>
          <p:sp>
            <p:nvSpPr>
              <p:cNvPr id="20" name="Rectangle 32">
                <a:extLst>
                  <a:ext uri="{FF2B5EF4-FFF2-40B4-BE49-F238E27FC236}">
                    <a16:creationId xmlns:a16="http://schemas.microsoft.com/office/drawing/2014/main" id="{4459F282-0932-154A-8BD3-374D7E323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352"/>
                <a:ext cx="785" cy="528"/>
              </a:xfrm>
              <a:prstGeom prst="rect">
                <a:avLst/>
              </a:prstGeom>
              <a:solidFill>
                <a:srgbClr val="00FFFF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vCPU2</a:t>
                </a:r>
              </a:p>
            </p:txBody>
          </p:sp>
        </p:grpSp>
        <p:sp>
          <p:nvSpPr>
            <p:cNvPr id="14" name="Text Box 34">
              <a:extLst>
                <a:ext uri="{FF2B5EF4-FFF2-40B4-BE49-F238E27FC236}">
                  <a16:creationId xmlns:a16="http://schemas.microsoft.com/office/drawing/2014/main" id="{6DD97C3D-C652-1246-899E-781DE3229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536"/>
              <a:ext cx="67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Time </a:t>
              </a:r>
            </a:p>
          </p:txBody>
        </p:sp>
        <p:sp>
          <p:nvSpPr>
            <p:cNvPr id="15" name="Line 35">
              <a:extLst>
                <a:ext uri="{FF2B5EF4-FFF2-40B4-BE49-F238E27FC236}">
                  <a16:creationId xmlns:a16="http://schemas.microsoft.com/office/drawing/2014/main" id="{3EE8BC61-B682-6844-8D21-824945FED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728"/>
              <a:ext cx="10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34670" y="1905000"/>
            <a:ext cx="1295542" cy="728822"/>
            <a:chOff x="4490228" y="699134"/>
            <a:chExt cx="964046" cy="728822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CF322089-E9CE-F74F-9167-E838586E9289}"/>
                </a:ext>
              </a:extLst>
            </p:cNvPr>
            <p:cNvSpPr/>
            <p:nvPr/>
          </p:nvSpPr>
          <p:spPr>
            <a:xfrm>
              <a:off x="4606438" y="1031081"/>
              <a:ext cx="226140" cy="396875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E799A4DC-795E-E446-8876-9B52634F8C42}"/>
                </a:ext>
              </a:extLst>
            </p:cNvPr>
            <p:cNvSpPr/>
            <p:nvPr/>
          </p:nvSpPr>
          <p:spPr>
            <a:xfrm>
              <a:off x="5085556" y="1031080"/>
              <a:ext cx="226140" cy="396875"/>
            </a:xfrm>
            <a:prstGeom prst="down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C0DB79-DD02-1347-B204-029077C46595}"/>
                </a:ext>
              </a:extLst>
            </p:cNvPr>
            <p:cNvSpPr txBox="1"/>
            <p:nvPr/>
          </p:nvSpPr>
          <p:spPr>
            <a:xfrm>
              <a:off x="4490228" y="699134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AE00"/>
                  </a:solidFill>
                </a:rPr>
                <a:t>T1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759DF1-F95F-CF42-A075-19772DDA5933}"/>
                </a:ext>
              </a:extLst>
            </p:cNvPr>
            <p:cNvSpPr txBox="1"/>
            <p:nvPr/>
          </p:nvSpPr>
          <p:spPr>
            <a:xfrm>
              <a:off x="4968244" y="70389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T2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33400" y="1447800"/>
            <a:ext cx="2819400" cy="2221428"/>
            <a:chOff x="533400" y="1295400"/>
            <a:chExt cx="2819400" cy="2221428"/>
          </a:xfrm>
        </p:grpSpPr>
        <p:grpSp>
          <p:nvGrpSpPr>
            <p:cNvPr id="54" name="Group 42">
              <a:extLst>
                <a:ext uri="{FF2B5EF4-FFF2-40B4-BE49-F238E27FC236}">
                  <a16:creationId xmlns:a16="http://schemas.microsoft.com/office/drawing/2014/main" id="{8C852643-D236-E140-9B17-32A4E65688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" y="1295400"/>
              <a:ext cx="2819400" cy="1722437"/>
              <a:chOff x="490" y="451"/>
              <a:chExt cx="1776" cy="1085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E4558CB-3A35-B441-81F1-F32E2E183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451"/>
                <a:ext cx="546" cy="571"/>
              </a:xfrm>
              <a:prstGeom prst="ellipse">
                <a:avLst/>
              </a:prstGeom>
              <a:solidFill>
                <a:srgbClr val="FFFF00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b="0">
                    <a:latin typeface="Gill Sans" charset="0"/>
                    <a:ea typeface="Gill Sans" charset="0"/>
                    <a:cs typeface="Gill Sans" charset="0"/>
                  </a:rPr>
                  <a:t>vCPU3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EC1AB1B-49A1-FB4D-81E9-667362FFA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5" y="451"/>
                <a:ext cx="546" cy="571"/>
              </a:xfrm>
              <a:prstGeom prst="ellipse">
                <a:avLst/>
              </a:prstGeom>
              <a:solidFill>
                <a:srgbClr val="00FFFF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b="0" dirty="0">
                    <a:latin typeface="Gill Sans" charset="0"/>
                    <a:ea typeface="Gill Sans" charset="0"/>
                    <a:cs typeface="Gill Sans" charset="0"/>
                  </a:rPr>
                  <a:t>vCPU2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457869-6826-8F41-9703-549F43B95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" y="451"/>
                <a:ext cx="546" cy="571"/>
              </a:xfrm>
              <a:prstGeom prst="ellipse">
                <a:avLst/>
              </a:prstGeom>
              <a:solidFill>
                <a:srgbClr val="FF66CC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b="0">
                    <a:latin typeface="Gill Sans" charset="0"/>
                    <a:ea typeface="Gill Sans" charset="0"/>
                    <a:cs typeface="Gill Sans" charset="0"/>
                  </a:rPr>
                  <a:t>vCPU1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A4218EE-9E2E-404F-B059-1B386BF08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90" y="1164"/>
                <a:ext cx="1742" cy="372"/>
              </a:xfrm>
              <a:prstGeom prst="rect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400" b="0" dirty="0">
                    <a:latin typeface="Gill Sans" charset="0"/>
                    <a:ea typeface="Gill Sans" charset="0"/>
                    <a:cs typeface="Gill Sans" charset="0"/>
                  </a:rPr>
                  <a:t>Shared Memory</a:t>
                </a:r>
              </a:p>
            </p:txBody>
          </p:sp>
          <p:sp>
            <p:nvSpPr>
              <p:cNvPr id="60" name="Line 12">
                <a:extLst>
                  <a:ext uri="{FF2B5EF4-FFF2-40B4-BE49-F238E27FC236}">
                    <a16:creationId xmlns:a16="http://schemas.microsoft.com/office/drawing/2014/main" id="{843AAEC1-5C7C-A047-9983-C7FA0F0A4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4" y="950"/>
                <a:ext cx="137" cy="21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1" name="Line 13">
                <a:extLst>
                  <a:ext uri="{FF2B5EF4-FFF2-40B4-BE49-F238E27FC236}">
                    <a16:creationId xmlns:a16="http://schemas.microsoft.com/office/drawing/2014/main" id="{297E345B-BE1E-7D40-9645-EE96C3448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85" y="950"/>
                <a:ext cx="137" cy="21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2" name="Line 14">
                <a:extLst>
                  <a:ext uri="{FF2B5EF4-FFF2-40B4-BE49-F238E27FC236}">
                    <a16:creationId xmlns:a16="http://schemas.microsoft.com/office/drawing/2014/main" id="{D76CBCBD-24DE-9845-ACD0-40F9F9213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78" y="1022"/>
                <a:ext cx="0" cy="14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790996" y="3147496"/>
              <a:ext cx="2334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</a:rPr>
                <a:t>Programmer’s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910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1600"/>
            <a:ext cx="8839200" cy="736600"/>
          </a:xfrm>
        </p:spPr>
        <p:txBody>
          <a:bodyPr/>
          <a:lstStyle/>
          <a:p>
            <a:r>
              <a:rPr lang="en-US" dirty="0"/>
              <a:t>Multiprogramming - Multiple Threads of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142" y="3120610"/>
            <a:ext cx="7483239" cy="2235087"/>
          </a:xfrm>
        </p:spPr>
        <p:txBody>
          <a:bodyPr/>
          <a:lstStyle/>
          <a:p>
            <a:r>
              <a:rPr lang="en-US" dirty="0"/>
              <a:t>Thread Control Block (TCB)</a:t>
            </a:r>
          </a:p>
          <a:p>
            <a:pPr lvl="1"/>
            <a:r>
              <a:rPr lang="en-US" dirty="0"/>
              <a:t>Holds contents of registers when thread not running</a:t>
            </a:r>
          </a:p>
          <a:p>
            <a:pPr lvl="1"/>
            <a:r>
              <a:rPr lang="en-US" dirty="0"/>
              <a:t>What other information?</a:t>
            </a:r>
          </a:p>
          <a:p>
            <a:r>
              <a:rPr lang="en-US" dirty="0"/>
              <a:t>Where are TCBs stored?</a:t>
            </a:r>
          </a:p>
          <a:p>
            <a:pPr lvl="1"/>
            <a:r>
              <a:rPr lang="en-US" dirty="0"/>
              <a:t>For now, in the kernel</a:t>
            </a:r>
          </a:p>
          <a:p>
            <a:r>
              <a:rPr lang="en-US" dirty="0">
                <a:solidFill>
                  <a:srgbClr val="FF0000"/>
                </a:solidFill>
              </a:rPr>
              <a:t>PINTOS? – read </a:t>
            </a:r>
            <a:r>
              <a:rPr lang="en-US" dirty="0" err="1">
                <a:solidFill>
                  <a:srgbClr val="FF0000"/>
                </a:solidFill>
              </a:rPr>
              <a:t>thread.h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thread.c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09800" y="1066800"/>
            <a:ext cx="2819400" cy="1676400"/>
            <a:chOff x="2590800" y="1295400"/>
            <a:chExt cx="2819400" cy="1676400"/>
          </a:xfrm>
        </p:grpSpPr>
        <p:sp>
          <p:nvSpPr>
            <p:cNvPr id="8" name="Rectangle 7"/>
            <p:cNvSpPr/>
            <p:nvPr/>
          </p:nvSpPr>
          <p:spPr bwMode="auto">
            <a:xfrm>
              <a:off x="2667000" y="2362200"/>
              <a:ext cx="2667000" cy="6096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latin typeface="Gill Sans Light"/>
                  <a:cs typeface="Gill Sans Light"/>
                </a:rPr>
                <a:t>OS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590800" y="1295400"/>
              <a:ext cx="762000" cy="762000"/>
            </a:xfrm>
            <a:prstGeom prst="roundRect">
              <a:avLst/>
            </a:prstGeom>
            <a:solidFill>
              <a:srgbClr val="00AE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latin typeface="Gill Sans Light"/>
                  <a:cs typeface="Gill Sans Light"/>
                </a:rPr>
                <a:t>Proc</a:t>
              </a:r>
              <a:r>
                <a:rPr lang="en-US" b="0" dirty="0">
                  <a:latin typeface="Gill Sans Light"/>
                  <a:cs typeface="Gill Sans Light"/>
                </a:rPr>
                <a:t> 1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505200" y="1295400"/>
              <a:ext cx="762000" cy="762000"/>
            </a:xfrm>
            <a:prstGeom prst="round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latin typeface="Gill Sans Light"/>
                  <a:cs typeface="Gill Sans Light"/>
                </a:rPr>
                <a:t>Proc</a:t>
              </a:r>
              <a:r>
                <a:rPr lang="en-US" b="0" dirty="0">
                  <a:latin typeface="Gill Sans Light"/>
                  <a:cs typeface="Gill Sans Light"/>
                </a:rPr>
                <a:t> 2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648200" y="1295400"/>
              <a:ext cx="762000" cy="762000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latin typeface="Gill Sans Light"/>
                  <a:cs typeface="Gill Sans Light"/>
                </a:rPr>
                <a:t>Proc</a:t>
              </a:r>
              <a:r>
                <a:rPr lang="en-US" b="0" dirty="0">
                  <a:latin typeface="Gill Sans Light"/>
                  <a:cs typeface="Gill Sans Light"/>
                </a:rPr>
                <a:t> 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32702" y="167640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…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448800" y="914400"/>
            <a:ext cx="2133600" cy="5334000"/>
            <a:chOff x="6705600" y="914400"/>
            <a:chExt cx="2133600" cy="5334000"/>
          </a:xfrm>
        </p:grpSpPr>
        <p:sp>
          <p:nvSpPr>
            <p:cNvPr id="13" name="Rectangle 12"/>
            <p:cNvSpPr/>
            <p:nvPr/>
          </p:nvSpPr>
          <p:spPr bwMode="auto">
            <a:xfrm flipV="1">
              <a:off x="6705600" y="914400"/>
              <a:ext cx="2133600" cy="53340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8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858000" y="1203459"/>
              <a:ext cx="1828800" cy="1448897"/>
              <a:chOff x="5334000" y="1203458"/>
              <a:chExt cx="1828800" cy="1448897"/>
            </a:xfrm>
          </p:grpSpPr>
          <p:sp>
            <p:nvSpPr>
              <p:cNvPr id="48" name="Rectangle 47"/>
              <p:cNvSpPr/>
              <p:nvPr/>
            </p:nvSpPr>
            <p:spPr bwMode="auto">
              <a:xfrm flipV="1">
                <a:off x="5334000" y="2351314"/>
                <a:ext cx="1828800" cy="239486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505138" y="2313801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code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 flipV="1">
                <a:off x="5334000" y="2046514"/>
                <a:ext cx="1828800" cy="3048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05138" y="2030772"/>
                <a:ext cx="11881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Static Data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 flipV="1">
                <a:off x="5334000" y="1741714"/>
                <a:ext cx="1828800" cy="3048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05138" y="1725972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 flipV="1">
                <a:off x="5334000" y="1219200"/>
                <a:ext cx="1828800" cy="304800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505138" y="1203458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 bwMode="auto">
              <a:xfrm>
                <a:off x="7045380" y="1219200"/>
                <a:ext cx="0" cy="391886"/>
              </a:xfrm>
              <a:prstGeom prst="straightConnector1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57" name="Straight Arrow Connector 56"/>
              <p:cNvCxnSpPr/>
              <p:nvPr/>
            </p:nvCxnSpPr>
            <p:spPr bwMode="auto">
              <a:xfrm flipV="1">
                <a:off x="7045380" y="1654628"/>
                <a:ext cx="0" cy="391886"/>
              </a:xfrm>
              <a:prstGeom prst="straightConnector1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6858000" y="2789257"/>
              <a:ext cx="1828800" cy="1448897"/>
              <a:chOff x="5334000" y="2789256"/>
              <a:chExt cx="1828800" cy="1448897"/>
            </a:xfrm>
          </p:grpSpPr>
          <p:sp>
            <p:nvSpPr>
              <p:cNvPr id="59" name="Rectangle 58"/>
              <p:cNvSpPr/>
              <p:nvPr/>
            </p:nvSpPr>
            <p:spPr bwMode="auto">
              <a:xfrm flipV="1">
                <a:off x="5334000" y="3937112"/>
                <a:ext cx="1828800" cy="239486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505138" y="3899599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code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 flipV="1">
                <a:off x="5334000" y="3632312"/>
                <a:ext cx="1828800" cy="3048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5505138" y="3616570"/>
                <a:ext cx="11881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Static Data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 flipV="1">
                <a:off x="5334000" y="3327512"/>
                <a:ext cx="1828800" cy="3048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505138" y="3311770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 flipV="1">
                <a:off x="5334000" y="2804998"/>
                <a:ext cx="1828800" cy="3048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505138" y="2789256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  <p:cxnSp>
            <p:nvCxnSpPr>
              <p:cNvPr id="67" name="Straight Arrow Connector 66"/>
              <p:cNvCxnSpPr/>
              <p:nvPr/>
            </p:nvCxnSpPr>
            <p:spPr bwMode="auto">
              <a:xfrm>
                <a:off x="7045380" y="2804998"/>
                <a:ext cx="0" cy="391886"/>
              </a:xfrm>
              <a:prstGeom prst="straightConnector1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68" name="Straight Arrow Connector 67"/>
              <p:cNvCxnSpPr/>
              <p:nvPr/>
            </p:nvCxnSpPr>
            <p:spPr bwMode="auto">
              <a:xfrm flipV="1">
                <a:off x="7045380" y="3240426"/>
                <a:ext cx="0" cy="391886"/>
              </a:xfrm>
              <a:prstGeom prst="straightConnector1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</p:grpSp>
        <p:grpSp>
          <p:nvGrpSpPr>
            <p:cNvPr id="69" name="Group 68"/>
            <p:cNvGrpSpPr/>
            <p:nvPr/>
          </p:nvGrpSpPr>
          <p:grpSpPr>
            <a:xfrm>
              <a:off x="6858000" y="4656045"/>
              <a:ext cx="1828800" cy="1448897"/>
              <a:chOff x="5334000" y="2789256"/>
              <a:chExt cx="1828800" cy="1448897"/>
            </a:xfrm>
            <a:solidFill>
              <a:srgbClr val="FFC000"/>
            </a:solidFill>
          </p:grpSpPr>
          <p:sp>
            <p:nvSpPr>
              <p:cNvPr id="70" name="Rectangle 69"/>
              <p:cNvSpPr/>
              <p:nvPr/>
            </p:nvSpPr>
            <p:spPr bwMode="auto">
              <a:xfrm flipV="1">
                <a:off x="5334000" y="3937112"/>
                <a:ext cx="1828800" cy="239486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505138" y="3899599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code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 flipV="1">
                <a:off x="5334000" y="3632312"/>
                <a:ext cx="1828800" cy="3048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05138" y="3616570"/>
                <a:ext cx="11881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Static Data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 flipV="1">
                <a:off x="5334000" y="3327512"/>
                <a:ext cx="1828800" cy="3048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505138" y="3311770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 flipV="1">
                <a:off x="5334000" y="2804998"/>
                <a:ext cx="1828800" cy="3048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505138" y="2789256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  <p:cxnSp>
            <p:nvCxnSpPr>
              <p:cNvPr id="78" name="Straight Arrow Connector 77"/>
              <p:cNvCxnSpPr/>
              <p:nvPr/>
            </p:nvCxnSpPr>
            <p:spPr bwMode="auto">
              <a:xfrm>
                <a:off x="7045380" y="2804998"/>
                <a:ext cx="0" cy="391886"/>
              </a:xfrm>
              <a:prstGeom prst="straightConnector1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79" name="Straight Arrow Connector 78"/>
              <p:cNvCxnSpPr/>
              <p:nvPr/>
            </p:nvCxnSpPr>
            <p:spPr bwMode="auto">
              <a:xfrm flipV="1">
                <a:off x="7045380" y="3240426"/>
                <a:ext cx="0" cy="391886"/>
              </a:xfrm>
              <a:prstGeom prst="straightConnector1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029046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Administrivia: 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11582400" cy="58674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Should be working on Homework 0 already! </a:t>
            </a:r>
            <a:r>
              <a:rPr lang="en-US" dirty="0">
                <a:sym typeface="Symbol" panose="05050102010706020507" pitchFamily="18" charset="2"/>
              </a:rPr>
              <a:t>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Due Friday (9/6)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cs162-xx account, </a:t>
            </a:r>
            <a:r>
              <a:rPr lang="en-US" dirty="0" err="1"/>
              <a:t>Github</a:t>
            </a:r>
            <a:r>
              <a:rPr lang="en-US" dirty="0"/>
              <a:t> account, registration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VM environment for the course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Get familiar with all the cs162 tools, submitting to </a:t>
            </a:r>
            <a:r>
              <a:rPr lang="en-US" dirty="0" err="1"/>
              <a:t>autograder</a:t>
            </a:r>
            <a:r>
              <a:rPr lang="en-US" dirty="0"/>
              <a:t> via </a:t>
            </a:r>
            <a:r>
              <a:rPr lang="en-US" dirty="0" err="1"/>
              <a:t>git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Start Project 0 Monday!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To be done on your own – like a homework</a:t>
            </a:r>
          </a:p>
          <a:p>
            <a:pPr>
              <a:spcBef>
                <a:spcPts val="600"/>
              </a:spcBef>
            </a:pPr>
            <a:r>
              <a:rPr lang="en-US" dirty="0"/>
              <a:t>Reminder of Resources for you (look at Resources tab on homepage!)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Quick tutorial about C: Ladder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Oreilly</a:t>
            </a:r>
            <a:r>
              <a:rPr lang="en-US" dirty="0"/>
              <a:t> Books on: C language, Git environment, Rust (for later)</a:t>
            </a:r>
          </a:p>
          <a:p>
            <a:r>
              <a:rPr lang="en-US" dirty="0"/>
              <a:t>Class size is fixed at 305 students, 10 sections</a:t>
            </a:r>
          </a:p>
          <a:p>
            <a:pPr lvl="1"/>
            <a:r>
              <a:rPr lang="en-US" dirty="0"/>
              <a:t>Will be moving more students from waitlist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class as students drop</a:t>
            </a:r>
          </a:p>
          <a:p>
            <a:pPr lvl="1"/>
            <a:r>
              <a:rPr lang="en-US" dirty="0"/>
              <a:t>If you are on waitlist, </a:t>
            </a:r>
            <a:r>
              <a:rPr lang="en-US" i="1" dirty="0"/>
              <a:t>assume you could get into the class at any time in next week or so!</a:t>
            </a:r>
          </a:p>
          <a:p>
            <a:pPr lvl="1"/>
            <a:r>
              <a:rPr lang="en-US" dirty="0"/>
              <a:t>Keep up with work (until you drop from the class, or we close the class)</a:t>
            </a:r>
          </a:p>
          <a:p>
            <a:pPr lvl="2"/>
            <a:r>
              <a:rPr lang="en-US" dirty="0"/>
              <a:t>If cannot get credentials for </a:t>
            </a:r>
            <a:r>
              <a:rPr lang="en-US" dirty="0" err="1"/>
              <a:t>autograder</a:t>
            </a:r>
            <a:r>
              <a:rPr lang="en-US" dirty="0"/>
              <a:t>, contact us (I believe we have an Ed thread for that!)</a:t>
            </a:r>
          </a:p>
          <a:p>
            <a:r>
              <a:rPr lang="en-US" dirty="0">
                <a:solidFill>
                  <a:srgbClr val="FF0000"/>
                </a:solidFill>
              </a:rPr>
              <a:t>Friday (9/6) is drop day for this class!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hard to drop afterwards…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Please drop sooner if you are going to anyway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 Let someone else in!</a:t>
            </a: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55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839200" cy="533400"/>
          </a:xfrm>
        </p:spPr>
        <p:txBody>
          <a:bodyPr/>
          <a:lstStyle/>
          <a:p>
            <a:r>
              <a:rPr lang="en-US" altLang="en-US" dirty="0"/>
              <a:t>Second</a:t>
            </a:r>
            <a:r>
              <a:rPr lang="en-US" altLang="en-US" sz="2800" dirty="0"/>
              <a:t> OS Concept: Address Space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8785923" y="871737"/>
            <a:ext cx="1828800" cy="2895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67124" y="35504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0x000…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0924" y="80720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0xFFF…</a:t>
            </a:r>
          </a:p>
        </p:txBody>
      </p:sp>
      <p:sp>
        <p:nvSpPr>
          <p:cNvPr id="10" name="Rectangle 9"/>
          <p:cNvSpPr/>
          <p:nvPr/>
        </p:nvSpPr>
        <p:spPr bwMode="auto">
          <a:xfrm flipV="1">
            <a:off x="8862123" y="2929137"/>
            <a:ext cx="1628564" cy="6858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48692" y="324560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862123" y="2395737"/>
            <a:ext cx="1628564" cy="5334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34503" y="248360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Static Data</a:t>
            </a:r>
          </a:p>
        </p:txBody>
      </p:sp>
      <p:sp>
        <p:nvSpPr>
          <p:cNvPr id="14" name="Rectangle 13"/>
          <p:cNvSpPr/>
          <p:nvPr/>
        </p:nvSpPr>
        <p:spPr bwMode="auto">
          <a:xfrm flipV="1">
            <a:off x="8862123" y="1862337"/>
            <a:ext cx="1628564" cy="5334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42279" y="1950205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heap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8862123" y="947937"/>
            <a:ext cx="1628564" cy="5334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29456" y="103580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stack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10386123" y="947937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10386123" y="1709937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843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80121" y="844348"/>
            <a:ext cx="8181766" cy="5486400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Address space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 </a:t>
            </a:r>
            <a:r>
              <a:rPr lang="en-US" altLang="en-US" dirty="0">
                <a:solidFill>
                  <a:srgbClr val="FF0000"/>
                </a:solidFill>
              </a:rPr>
              <a:t>the set of accessible addresses + state associated with them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For 32-bit processor: 2</a:t>
            </a:r>
            <a:r>
              <a:rPr lang="en-US" altLang="en-US" baseline="30000" dirty="0"/>
              <a:t>32</a:t>
            </a:r>
            <a:r>
              <a:rPr lang="en-US" altLang="en-US" dirty="0"/>
              <a:t> = 4 billion (10</a:t>
            </a:r>
            <a:r>
              <a:rPr lang="en-US" altLang="en-US" baseline="30000" dirty="0"/>
              <a:t>9</a:t>
            </a:r>
            <a:r>
              <a:rPr lang="en-US" altLang="en-US" dirty="0"/>
              <a:t>)  addresses</a:t>
            </a:r>
          </a:p>
          <a:p>
            <a:pPr lvl="1"/>
            <a:r>
              <a:rPr lang="en-US" altLang="en-US" dirty="0"/>
              <a:t>For 64-bit processor: 2</a:t>
            </a:r>
            <a:r>
              <a:rPr lang="en-US" altLang="en-US" baseline="30000" dirty="0"/>
              <a:t>64</a:t>
            </a:r>
            <a:r>
              <a:rPr lang="en-US" altLang="en-US" dirty="0"/>
              <a:t> = 18 quintillion (10</a:t>
            </a:r>
            <a:r>
              <a:rPr lang="en-US" altLang="en-US" baseline="30000" dirty="0"/>
              <a:t>18</a:t>
            </a:r>
            <a:r>
              <a:rPr lang="en-US" altLang="en-US" dirty="0"/>
              <a:t>) addresses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What happens when you read or write to an address?</a:t>
            </a:r>
          </a:p>
          <a:p>
            <a:pPr lvl="1"/>
            <a:r>
              <a:rPr lang="en-US" altLang="en-US" dirty="0"/>
              <a:t>Perhaps acts like regular memory</a:t>
            </a:r>
          </a:p>
          <a:p>
            <a:pPr lvl="1"/>
            <a:r>
              <a:rPr lang="en-US" altLang="en-US" dirty="0"/>
              <a:t>Perhaps ignores writes</a:t>
            </a:r>
          </a:p>
          <a:p>
            <a:pPr lvl="1"/>
            <a:r>
              <a:rPr lang="en-US" altLang="en-US" dirty="0"/>
              <a:t>Perhaps causes I/O operation</a:t>
            </a:r>
          </a:p>
          <a:p>
            <a:pPr lvl="2"/>
            <a:r>
              <a:rPr lang="en-US" altLang="en-US" dirty="0"/>
              <a:t>(Memory-mapped I/O)</a:t>
            </a:r>
          </a:p>
          <a:p>
            <a:pPr lvl="1"/>
            <a:r>
              <a:rPr lang="en-US" altLang="en-US" dirty="0"/>
              <a:t>Perhaps causes exception (fault)</a:t>
            </a:r>
          </a:p>
          <a:p>
            <a:pPr lvl="1"/>
            <a:r>
              <a:rPr lang="en-US" altLang="en-US" dirty="0"/>
              <a:t>Communicates with another program</a:t>
            </a:r>
          </a:p>
          <a:p>
            <a:pPr lvl="1"/>
            <a:r>
              <a:rPr lang="en-US" altLang="en-US" dirty="0"/>
              <a:t>….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3350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Space: In a Picture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460080" y="1326848"/>
            <a:ext cx="18288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24506" y="2393649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460080" y="1555448"/>
            <a:ext cx="1828800" cy="228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9573" y="1250648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PC: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3460080" y="1936448"/>
            <a:ext cx="1828800" cy="228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900785" y="947854"/>
            <a:ext cx="1828800" cy="3048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14668" y="373498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0x000…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76798" y="83938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0xFFF…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976985" y="3005254"/>
            <a:ext cx="1628564" cy="6858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00785" y="332172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Code Segment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976985" y="2471854"/>
            <a:ext cx="1628564" cy="5334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06202" y="255972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Static Data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976985" y="2014654"/>
            <a:ext cx="1628564" cy="4572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13959" y="20263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heap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6976985" y="1024054"/>
            <a:ext cx="1628564" cy="4572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01337" y="111192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stack</a:t>
            </a:r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8445295" y="1894002"/>
            <a:ext cx="0" cy="5758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8432229" y="1066800"/>
            <a:ext cx="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3" name="Rectangle 42"/>
          <p:cNvSpPr/>
          <p:nvPr/>
        </p:nvSpPr>
        <p:spPr bwMode="auto">
          <a:xfrm>
            <a:off x="7053185" y="3081454"/>
            <a:ext cx="1447800" cy="228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153448" y="30477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instruction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02881" y="1555448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SP: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295400" y="4237309"/>
            <a:ext cx="9160999" cy="2393279"/>
          </a:xfrm>
        </p:spPr>
        <p:txBody>
          <a:bodyPr>
            <a:normAutofit/>
          </a:bodyPr>
          <a:lstStyle/>
          <a:p>
            <a:r>
              <a:rPr lang="en-US" dirty="0"/>
              <a:t>What’s in the code segment? Static data segment?</a:t>
            </a:r>
          </a:p>
          <a:p>
            <a:r>
              <a:rPr lang="en-US" dirty="0"/>
              <a:t>What’s in the Stack Segment?</a:t>
            </a:r>
          </a:p>
          <a:p>
            <a:pPr lvl="1"/>
            <a:r>
              <a:rPr lang="en-US" dirty="0"/>
              <a:t>How is it allocated? How big is it?</a:t>
            </a:r>
          </a:p>
          <a:p>
            <a:r>
              <a:rPr lang="en-US" dirty="0"/>
              <a:t>What’s in the Heap Segment?</a:t>
            </a:r>
          </a:p>
          <a:p>
            <a:pPr lvl="1"/>
            <a:r>
              <a:rPr lang="en-US" dirty="0"/>
              <a:t>How is it allocated?  How big?</a:t>
            </a:r>
          </a:p>
        </p:txBody>
      </p:sp>
      <p:sp>
        <p:nvSpPr>
          <p:cNvPr id="10" name="Freeform 9"/>
          <p:cNvSpPr/>
          <p:nvPr/>
        </p:nvSpPr>
        <p:spPr bwMode="auto">
          <a:xfrm>
            <a:off x="5109411" y="1326849"/>
            <a:ext cx="1864894" cy="1840468"/>
          </a:xfrm>
          <a:custGeom>
            <a:avLst/>
            <a:gdLst>
              <a:gd name="connsiteX0" fmla="*/ 0 w 1864894"/>
              <a:gd name="connsiteY0" fmla="*/ 70287 h 1862992"/>
              <a:gd name="connsiteX1" fmla="*/ 372978 w 1864894"/>
              <a:gd name="connsiteY1" fmla="*/ 106382 h 1862992"/>
              <a:gd name="connsiteX2" fmla="*/ 914400 w 1864894"/>
              <a:gd name="connsiteY2" fmla="*/ 1080940 h 1862992"/>
              <a:gd name="connsiteX3" fmla="*/ 1419726 w 1864894"/>
              <a:gd name="connsiteY3" fmla="*/ 1718613 h 1862992"/>
              <a:gd name="connsiteX4" fmla="*/ 1864894 w 1864894"/>
              <a:gd name="connsiteY4" fmla="*/ 1862992 h 186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4894" h="1862992">
                <a:moveTo>
                  <a:pt x="0" y="70287"/>
                </a:moveTo>
                <a:cubicBezTo>
                  <a:pt x="110289" y="4113"/>
                  <a:pt x="220578" y="-62060"/>
                  <a:pt x="372978" y="106382"/>
                </a:cubicBezTo>
                <a:cubicBezTo>
                  <a:pt x="525378" y="274824"/>
                  <a:pt x="739942" y="812235"/>
                  <a:pt x="914400" y="1080940"/>
                </a:cubicBezTo>
                <a:cubicBezTo>
                  <a:pt x="1088858" y="1349645"/>
                  <a:pt x="1261310" y="1588271"/>
                  <a:pt x="1419726" y="1718613"/>
                </a:cubicBezTo>
                <a:cubicBezTo>
                  <a:pt x="1578142" y="1848955"/>
                  <a:pt x="1721518" y="1855973"/>
                  <a:pt x="1864894" y="1862992"/>
                </a:cubicBez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 flipV="1">
            <a:off x="5105401" y="1483746"/>
            <a:ext cx="1973179" cy="345054"/>
          </a:xfrm>
          <a:custGeom>
            <a:avLst/>
            <a:gdLst>
              <a:gd name="connsiteX0" fmla="*/ 0 w 1973179"/>
              <a:gd name="connsiteY0" fmla="*/ 146596 h 447385"/>
              <a:gd name="connsiteX1" fmla="*/ 409074 w 1973179"/>
              <a:gd name="connsiteY1" fmla="*/ 14249 h 447385"/>
              <a:gd name="connsiteX2" fmla="*/ 1973179 w 1973179"/>
              <a:gd name="connsiteY2" fmla="*/ 447385 h 4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179" h="447385">
                <a:moveTo>
                  <a:pt x="0" y="146596"/>
                </a:moveTo>
                <a:cubicBezTo>
                  <a:pt x="40105" y="55357"/>
                  <a:pt x="80211" y="-35882"/>
                  <a:pt x="409074" y="14249"/>
                </a:cubicBezTo>
                <a:cubicBezTo>
                  <a:pt x="737937" y="64380"/>
                  <a:pt x="1355558" y="255882"/>
                  <a:pt x="1973179" y="447385"/>
                </a:cubicBez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294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What is an Operating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17" y="914400"/>
            <a:ext cx="9114183" cy="5125137"/>
          </a:xfrm>
        </p:spPr>
        <p:txBody>
          <a:bodyPr>
            <a:normAutofit/>
          </a:bodyPr>
          <a:lstStyle/>
          <a:p>
            <a:r>
              <a:rPr lang="en-US" dirty="0"/>
              <a:t>Referee</a:t>
            </a:r>
          </a:p>
          <a:p>
            <a:pPr lvl="1"/>
            <a:r>
              <a:rPr lang="en-US" dirty="0"/>
              <a:t>Manage protection, isolation, and sharing of resources</a:t>
            </a:r>
          </a:p>
          <a:p>
            <a:pPr lvl="2"/>
            <a:r>
              <a:rPr lang="en-US" dirty="0"/>
              <a:t>Resource allocation and communication</a:t>
            </a:r>
          </a:p>
          <a:p>
            <a:r>
              <a:rPr lang="en-US" dirty="0"/>
              <a:t>Illusionist</a:t>
            </a:r>
          </a:p>
          <a:p>
            <a:pPr lvl="1"/>
            <a:r>
              <a:rPr lang="en-US" dirty="0"/>
              <a:t>Provide clean, easy-to-use abstractions of physical resources</a:t>
            </a:r>
          </a:p>
          <a:p>
            <a:pPr lvl="2"/>
            <a:r>
              <a:rPr lang="en-US" dirty="0"/>
              <a:t>Infinite memory, dedicated machine</a:t>
            </a:r>
          </a:p>
          <a:p>
            <a:pPr lvl="2"/>
            <a:r>
              <a:rPr lang="en-US" dirty="0"/>
              <a:t>Higher level objects: files, users, messages</a:t>
            </a:r>
          </a:p>
          <a:p>
            <a:pPr lvl="2"/>
            <a:r>
              <a:rPr lang="en-US" dirty="0"/>
              <a:t>Masking limitations, virtualization</a:t>
            </a:r>
          </a:p>
          <a:p>
            <a:r>
              <a:rPr lang="en-US" dirty="0"/>
              <a:t>Glue</a:t>
            </a:r>
          </a:p>
          <a:p>
            <a:pPr lvl="1"/>
            <a:r>
              <a:rPr lang="en-US" dirty="0"/>
              <a:t>Common services</a:t>
            </a:r>
          </a:p>
          <a:p>
            <a:pPr lvl="2"/>
            <a:r>
              <a:rPr lang="en-US" dirty="0"/>
              <a:t>Storage, Window system, Networking</a:t>
            </a:r>
          </a:p>
          <a:p>
            <a:pPr lvl="2"/>
            <a:r>
              <a:rPr lang="en-US" dirty="0"/>
              <a:t>Sharing, Authorization</a:t>
            </a:r>
          </a:p>
          <a:p>
            <a:pPr lvl="2"/>
            <a:r>
              <a:rPr lang="en-US" dirty="0"/>
              <a:t>Look and feel</a:t>
            </a:r>
          </a:p>
          <a:p>
            <a:pPr lvl="2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2591235"/>
            <a:ext cx="1291665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627E2-ECD5-465A-AECF-F32DDB1B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8" y="1181498"/>
            <a:ext cx="1411469" cy="113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88C3A-D17E-4693-A137-D440D9027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07" y="4556775"/>
            <a:ext cx="1664252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862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38A8-9EE1-EB49-8C1D-7DA51064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11201400" cy="533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2800" dirty="0"/>
              <a:t>Previous discussion of threads: Very Simple Multiprogramming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C1F6D-E829-C948-B1B2-74499FA91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38200"/>
            <a:ext cx="8763000" cy="5105400"/>
          </a:xfrm>
        </p:spPr>
        <p:txBody>
          <a:bodyPr/>
          <a:lstStyle/>
          <a:p>
            <a:r>
              <a:rPr lang="en-US" dirty="0"/>
              <a:t>All vCPU's share non-CPU resources</a:t>
            </a:r>
          </a:p>
          <a:p>
            <a:pPr lvl="1"/>
            <a:r>
              <a:rPr lang="en-US" dirty="0"/>
              <a:t>Memory, I/O Devices</a:t>
            </a:r>
          </a:p>
          <a:p>
            <a:r>
              <a:rPr lang="en-US" dirty="0"/>
              <a:t>Each thread can read/write memory</a:t>
            </a:r>
          </a:p>
          <a:p>
            <a:pPr lvl="1"/>
            <a:r>
              <a:rPr lang="en-US" dirty="0"/>
              <a:t>Perhaps data of others</a:t>
            </a:r>
          </a:p>
          <a:p>
            <a:pPr lvl="1"/>
            <a:r>
              <a:rPr lang="en-US" dirty="0"/>
              <a:t>can overwrite OS ?</a:t>
            </a:r>
          </a:p>
          <a:p>
            <a:r>
              <a:rPr lang="en-US" dirty="0"/>
              <a:t>Unusable? </a:t>
            </a:r>
          </a:p>
          <a:p>
            <a:r>
              <a:rPr lang="en-US" dirty="0"/>
              <a:t>This approach is used in</a:t>
            </a:r>
          </a:p>
          <a:p>
            <a:pPr lvl="1"/>
            <a:r>
              <a:rPr lang="en-US" dirty="0"/>
              <a:t>Very early days of computing</a:t>
            </a:r>
          </a:p>
          <a:p>
            <a:pPr lvl="1"/>
            <a:r>
              <a:rPr lang="en-US" dirty="0"/>
              <a:t>Embedded applications</a:t>
            </a:r>
          </a:p>
          <a:p>
            <a:pPr lvl="1"/>
            <a:r>
              <a:rPr lang="en-US" dirty="0"/>
              <a:t>MacOS 1-9/Windows 3.1 (switch only with voluntary yield)</a:t>
            </a:r>
          </a:p>
          <a:p>
            <a:r>
              <a:rPr lang="en-US" dirty="0">
                <a:solidFill>
                  <a:srgbClr val="FF0000"/>
                </a:solidFill>
              </a:rPr>
              <a:t>However it is risky…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41">
            <a:extLst>
              <a:ext uri="{FF2B5EF4-FFF2-40B4-BE49-F238E27FC236}">
                <a16:creationId xmlns:a16="http://schemas.microsoft.com/office/drawing/2014/main" id="{E43CE560-3580-774C-9C62-4550549FCC45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914400"/>
            <a:ext cx="5352027" cy="1133475"/>
            <a:chOff x="2400" y="1152"/>
            <a:chExt cx="2976" cy="714"/>
          </a:xfrm>
        </p:grpSpPr>
        <p:grpSp>
          <p:nvGrpSpPr>
            <p:cNvPr id="5" name="Group 33">
              <a:extLst>
                <a:ext uri="{FF2B5EF4-FFF2-40B4-BE49-F238E27FC236}">
                  <a16:creationId xmlns:a16="http://schemas.microsoft.com/office/drawing/2014/main" id="{B02D5E55-F6F2-4146-B078-8182DBABA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152"/>
              <a:ext cx="2976" cy="384"/>
              <a:chOff x="672" y="2352"/>
              <a:chExt cx="4721" cy="528"/>
            </a:xfrm>
          </p:grpSpPr>
          <p:sp>
            <p:nvSpPr>
              <p:cNvPr id="8" name="Rectangle 28">
                <a:extLst>
                  <a:ext uri="{FF2B5EF4-FFF2-40B4-BE49-F238E27FC236}">
                    <a16:creationId xmlns:a16="http://schemas.microsoft.com/office/drawing/2014/main" id="{20A2AFAC-7999-CB4C-B165-57201D66B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52"/>
                <a:ext cx="816" cy="528"/>
              </a:xfrm>
              <a:prstGeom prst="rect">
                <a:avLst/>
              </a:prstGeom>
              <a:solidFill>
                <a:srgbClr val="FF66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vCPU1</a:t>
                </a:r>
              </a:p>
            </p:txBody>
          </p:sp>
          <p:sp>
            <p:nvSpPr>
              <p:cNvPr id="9" name="Rectangle 29">
                <a:extLst>
                  <a:ext uri="{FF2B5EF4-FFF2-40B4-BE49-F238E27FC236}">
                    <a16:creationId xmlns:a16="http://schemas.microsoft.com/office/drawing/2014/main" id="{90D3D2C7-EED3-0D47-BCCA-576EB2B0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352"/>
                <a:ext cx="1200" cy="528"/>
              </a:xfrm>
              <a:prstGeom prst="rect">
                <a:avLst/>
              </a:prstGeom>
              <a:solidFill>
                <a:srgbClr val="00FFFF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vCPU2</a:t>
                </a:r>
              </a:p>
            </p:txBody>
          </p:sp>
          <p:sp>
            <p:nvSpPr>
              <p:cNvPr id="10" name="Rectangle 30">
                <a:extLst>
                  <a:ext uri="{FF2B5EF4-FFF2-40B4-BE49-F238E27FC236}">
                    <a16:creationId xmlns:a16="http://schemas.microsoft.com/office/drawing/2014/main" id="{FD7C6D1F-A3A2-D84A-ADF0-599BFA639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352"/>
                <a:ext cx="816" cy="528"/>
              </a:xfrm>
              <a:prstGeom prst="rect">
                <a:avLst/>
              </a:prstGeom>
              <a:solidFill>
                <a:srgbClr val="FFFF00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vCPU3</a:t>
                </a:r>
              </a:p>
            </p:txBody>
          </p:sp>
          <p:sp>
            <p:nvSpPr>
              <p:cNvPr id="11" name="Rectangle 31">
                <a:extLst>
                  <a:ext uri="{FF2B5EF4-FFF2-40B4-BE49-F238E27FC236}">
                    <a16:creationId xmlns:a16="http://schemas.microsoft.com/office/drawing/2014/main" id="{EADCFD27-9AEA-6844-9D32-0C3A6A720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" y="2352"/>
                <a:ext cx="1104" cy="528"/>
              </a:xfrm>
              <a:prstGeom prst="rect">
                <a:avLst/>
              </a:prstGeom>
              <a:solidFill>
                <a:srgbClr val="FF66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vCPU1</a:t>
                </a:r>
              </a:p>
            </p:txBody>
          </p:sp>
          <p:sp>
            <p:nvSpPr>
              <p:cNvPr id="12" name="Rectangle 32">
                <a:extLst>
                  <a:ext uri="{FF2B5EF4-FFF2-40B4-BE49-F238E27FC236}">
                    <a16:creationId xmlns:a16="http://schemas.microsoft.com/office/drawing/2014/main" id="{4459F282-0932-154A-8BD3-374D7E323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2352"/>
                <a:ext cx="785" cy="528"/>
              </a:xfrm>
              <a:prstGeom prst="rect">
                <a:avLst/>
              </a:prstGeom>
              <a:solidFill>
                <a:srgbClr val="00FFFF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b="0">
                    <a:latin typeface="Gill Sans" charset="0"/>
                    <a:ea typeface="Gill Sans" charset="0"/>
                    <a:cs typeface="Gill Sans" charset="0"/>
                  </a:rPr>
                  <a:t>vCPU2</a:t>
                </a:r>
              </a:p>
            </p:txBody>
          </p: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6DD97C3D-C652-1246-899E-781DE3229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536"/>
              <a:ext cx="67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2800" b="0">
                  <a:latin typeface="Gill Sans" charset="0"/>
                  <a:ea typeface="Gill Sans" charset="0"/>
                  <a:cs typeface="Gill Sans" charset="0"/>
                </a:rPr>
                <a:t>Time </a:t>
              </a:r>
            </a:p>
          </p:txBody>
        </p:sp>
        <p:sp>
          <p:nvSpPr>
            <p:cNvPr id="7" name="Line 35">
              <a:extLst>
                <a:ext uri="{FF2B5EF4-FFF2-40B4-BE49-F238E27FC236}">
                  <a16:creationId xmlns:a16="http://schemas.microsoft.com/office/drawing/2014/main" id="{3EE8BC61-B682-6844-8D21-824945FED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728"/>
              <a:ext cx="104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05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Multiplexing has no </a:t>
            </a:r>
            <a:r>
              <a:rPr lang="en-US" baseline="0" dirty="0"/>
              <a:t>Protection!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10287000" cy="6096000"/>
          </a:xfrm>
        </p:spPr>
        <p:txBody>
          <a:bodyPr>
            <a:normAutofit/>
          </a:bodyPr>
          <a:lstStyle/>
          <a:p>
            <a:r>
              <a:rPr lang="en-US" dirty="0"/>
              <a:t>Operating System must protect itself from user programs</a:t>
            </a:r>
          </a:p>
          <a:p>
            <a:pPr lvl="1"/>
            <a:r>
              <a:rPr lang="en-US" dirty="0"/>
              <a:t>Reliability: compromising the operating system generally causes it to crash</a:t>
            </a:r>
          </a:p>
          <a:p>
            <a:pPr lvl="1"/>
            <a:r>
              <a:rPr lang="en-US" dirty="0"/>
              <a:t>Security: limit the scope of what threads can do</a:t>
            </a:r>
          </a:p>
          <a:p>
            <a:pPr lvl="1"/>
            <a:r>
              <a:rPr lang="en-US" dirty="0"/>
              <a:t>Privacy: limit each thread to the data it is permitted to access</a:t>
            </a:r>
          </a:p>
          <a:p>
            <a:pPr lvl="1"/>
            <a:r>
              <a:rPr lang="en-US" dirty="0"/>
              <a:t>Fairness: each thread should be limited to its appropriate share of system resources (CPU time, memory, I/O,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OS must protect User programs from one another</a:t>
            </a:r>
          </a:p>
          <a:p>
            <a:pPr lvl="1"/>
            <a:r>
              <a:rPr lang="en-US" dirty="0"/>
              <a:t>Prevent threads owned by one user from impacting threads owned by another user</a:t>
            </a:r>
          </a:p>
          <a:p>
            <a:pPr lvl="1"/>
            <a:r>
              <a:rPr lang="en-US" dirty="0"/>
              <a:t>Example: prevent one user from stealing secret information from another user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616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371600"/>
            <a:ext cx="7239000" cy="3810000"/>
          </a:xfrm>
        </p:spPr>
        <p:txBody>
          <a:bodyPr/>
          <a:lstStyle/>
          <a:p>
            <a:r>
              <a:rPr lang="en-US" dirty="0"/>
              <a:t>What can the hardware do to help the OS protect itself from programs???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5000" y="4495800"/>
            <a:ext cx="888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Light"/>
              </a:rPr>
              <a:t>How about: Limit the </a:t>
            </a:r>
            <a:r>
              <a:rPr lang="en-US" sz="2400" i="1" dirty="0">
                <a:latin typeface="Gill Sans Light"/>
              </a:rPr>
              <a:t>ACCESS</a:t>
            </a:r>
            <a:r>
              <a:rPr lang="en-US" sz="2400" dirty="0">
                <a:latin typeface="Gill Sans Light"/>
              </a:rPr>
              <a:t> that threads have to memory</a:t>
            </a:r>
          </a:p>
        </p:txBody>
      </p:sp>
    </p:spTree>
    <p:extLst>
      <p:ext uri="{BB962C8B-B14F-4D97-AF65-F5344CB8AC3E}">
        <p14:creationId xmlns:p14="http://schemas.microsoft.com/office/powerpoint/2010/main" val="2780250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8305800" cy="736600"/>
          </a:xfrm>
        </p:spPr>
        <p:txBody>
          <a:bodyPr/>
          <a:lstStyle/>
          <a:p>
            <a:r>
              <a:rPr lang="en-US" dirty="0"/>
              <a:t>Simple Protection: Base and Bound (B&amp;B)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239000" y="9906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6295" y="1066800"/>
            <a:ext cx="1905000" cy="1790708"/>
            <a:chOff x="3200400" y="1371600"/>
            <a:chExt cx="1628564" cy="2724991"/>
          </a:xfrm>
        </p:grpSpPr>
        <p:sp>
          <p:nvSpPr>
            <p:cNvPr id="9" name="Rectangle 8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7402495" y="3501127"/>
            <a:ext cx="1828800" cy="1823613"/>
            <a:chOff x="3200400" y="1638300"/>
            <a:chExt cx="1628564" cy="2400300"/>
          </a:xfrm>
          <a:solidFill>
            <a:srgbClr val="FFFF00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72272" y="1638300"/>
              <a:ext cx="459938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52800" y="2133601"/>
              <a:ext cx="833940" cy="36459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05200" y="2667001"/>
              <a:ext cx="467075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29000" y="3581400"/>
              <a:ext cx="484205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2271390" y="990601"/>
            <a:ext cx="1828800" cy="1823613"/>
            <a:chOff x="3200400" y="1638300"/>
            <a:chExt cx="1628564" cy="2400300"/>
          </a:xfrm>
          <a:solidFill>
            <a:srgbClr val="FFFF00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72272" y="1638300"/>
              <a:ext cx="459938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52800" y="2133601"/>
              <a:ext cx="833940" cy="36459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05200" y="2667001"/>
              <a:ext cx="467075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29000" y="3581400"/>
              <a:ext cx="484205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9459896" y="838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459896" y="6019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459896" y="33644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00191" y="838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</a:t>
            </a:r>
            <a:r>
              <a:rPr lang="mr-IN" b="0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525000" y="5040868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078070" y="26024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0100</a:t>
            </a:r>
            <a:r>
              <a:rPr lang="mr-IN" b="0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191000" y="4724400"/>
            <a:ext cx="3200400" cy="762000"/>
            <a:chOff x="2667000" y="4724400"/>
            <a:chExt cx="3200400" cy="762000"/>
          </a:xfrm>
        </p:grpSpPr>
        <p:sp>
          <p:nvSpPr>
            <p:cNvPr id="60" name="Rectangle 59"/>
            <p:cNvSpPr/>
            <p:nvPr/>
          </p:nvSpPr>
          <p:spPr bwMode="auto">
            <a:xfrm>
              <a:off x="2667000" y="5105400"/>
              <a:ext cx="1828800" cy="3810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819400" y="472440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Bound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124200" y="510540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1100…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 bwMode="auto">
            <a:xfrm>
              <a:off x="4495800" y="5288232"/>
              <a:ext cx="13716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4191000" y="2983468"/>
            <a:ext cx="3200400" cy="750332"/>
            <a:chOff x="2667000" y="2983468"/>
            <a:chExt cx="3200400" cy="750332"/>
          </a:xfrm>
        </p:grpSpPr>
        <p:grpSp>
          <p:nvGrpSpPr>
            <p:cNvPr id="3" name="Group 2"/>
            <p:cNvGrpSpPr/>
            <p:nvPr/>
          </p:nvGrpSpPr>
          <p:grpSpPr>
            <a:xfrm>
              <a:off x="2667000" y="3352800"/>
              <a:ext cx="3200400" cy="381000"/>
              <a:chOff x="2667000" y="3276600"/>
              <a:chExt cx="3200400" cy="381000"/>
            </a:xfrm>
          </p:grpSpPr>
          <p:sp>
            <p:nvSpPr>
              <p:cNvPr id="56" name="Rectangle 55"/>
              <p:cNvSpPr/>
              <p:nvPr/>
            </p:nvSpPr>
            <p:spPr bwMode="auto">
              <a:xfrm>
                <a:off x="2667000" y="3276600"/>
                <a:ext cx="1828800" cy="3810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 bwMode="auto">
              <a:xfrm>
                <a:off x="4495800" y="3459432"/>
                <a:ext cx="1371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58" name="TextBox 57"/>
              <p:cNvSpPr txBox="1"/>
              <p:nvPr/>
            </p:nvSpPr>
            <p:spPr>
              <a:xfrm>
                <a:off x="2971800" y="3276600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Gill Sans" charset="0"/>
                    <a:ea typeface="Gill Sans" charset="0"/>
                    <a:cs typeface="Gill Sans" charset="0"/>
                  </a:rPr>
                  <a:t>1000…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886803" y="2983468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Base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715000" y="3550968"/>
            <a:ext cx="990600" cy="792432"/>
            <a:chOff x="4191000" y="3162300"/>
            <a:chExt cx="990600" cy="792432"/>
          </a:xfrm>
        </p:grpSpPr>
        <p:sp>
          <p:nvSpPr>
            <p:cNvPr id="67" name="Oval 66"/>
            <p:cNvSpPr/>
            <p:nvPr/>
          </p:nvSpPr>
          <p:spPr bwMode="auto">
            <a:xfrm>
              <a:off x="4724400" y="3200400"/>
              <a:ext cx="457200" cy="5334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724400" y="328826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&gt;=</a:t>
              </a:r>
            </a:p>
          </p:txBody>
        </p:sp>
        <p:cxnSp>
          <p:nvCxnSpPr>
            <p:cNvPr id="72" name="Straight Arrow Connector 71"/>
            <p:cNvCxnSpPr>
              <a:endCxn id="67" idx="1"/>
            </p:cNvCxnSpPr>
            <p:nvPr/>
          </p:nvCxnSpPr>
          <p:spPr bwMode="auto">
            <a:xfrm>
              <a:off x="4495800" y="3162300"/>
              <a:ext cx="295555" cy="11621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73" name="Straight Arrow Connector 72"/>
            <p:cNvCxnSpPr>
              <a:endCxn id="70" idx="1"/>
            </p:cNvCxnSpPr>
            <p:nvPr/>
          </p:nvCxnSpPr>
          <p:spPr bwMode="auto">
            <a:xfrm flipV="1">
              <a:off x="4191000" y="3472934"/>
              <a:ext cx="533400" cy="48179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76" name="Group 75"/>
          <p:cNvGrpSpPr/>
          <p:nvPr/>
        </p:nvGrpSpPr>
        <p:grpSpPr>
          <a:xfrm>
            <a:off x="5715000" y="4343400"/>
            <a:ext cx="990600" cy="937284"/>
            <a:chOff x="4191000" y="3749016"/>
            <a:chExt cx="990600" cy="937284"/>
          </a:xfrm>
        </p:grpSpPr>
        <p:sp>
          <p:nvSpPr>
            <p:cNvPr id="77" name="Oval 76"/>
            <p:cNvSpPr/>
            <p:nvPr/>
          </p:nvSpPr>
          <p:spPr bwMode="auto">
            <a:xfrm>
              <a:off x="4724400" y="3962400"/>
              <a:ext cx="457200" cy="5334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24400" y="40386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&lt;</a:t>
              </a:r>
            </a:p>
          </p:txBody>
        </p:sp>
        <p:cxnSp>
          <p:nvCxnSpPr>
            <p:cNvPr id="79" name="Straight Arrow Connector 78"/>
            <p:cNvCxnSpPr>
              <a:endCxn id="77" idx="1"/>
            </p:cNvCxnSpPr>
            <p:nvPr/>
          </p:nvCxnSpPr>
          <p:spPr bwMode="auto">
            <a:xfrm>
              <a:off x="4191000" y="3749016"/>
              <a:ext cx="600355" cy="29149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80" name="Straight Arrow Connector 79"/>
            <p:cNvCxnSpPr>
              <a:endCxn id="77" idx="3"/>
            </p:cNvCxnSpPr>
            <p:nvPr/>
          </p:nvCxnSpPr>
          <p:spPr bwMode="auto">
            <a:xfrm flipV="1">
              <a:off x="4495800" y="4417685"/>
              <a:ext cx="295555" cy="26861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cxnSp>
        <p:nvCxnSpPr>
          <p:cNvPr id="81" name="Straight Arrow Connector 80"/>
          <p:cNvCxnSpPr/>
          <p:nvPr/>
        </p:nvCxnSpPr>
        <p:spPr bwMode="auto">
          <a:xfrm>
            <a:off x="5715000" y="4343400"/>
            <a:ext cx="1676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84" name="Group 83"/>
          <p:cNvGrpSpPr/>
          <p:nvPr/>
        </p:nvGrpSpPr>
        <p:grpSpPr>
          <a:xfrm>
            <a:off x="1676401" y="1511634"/>
            <a:ext cx="1157059" cy="3136567"/>
            <a:chOff x="152400" y="1511633"/>
            <a:chExt cx="1157059" cy="3136567"/>
          </a:xfrm>
        </p:grpSpPr>
        <p:grpSp>
          <p:nvGrpSpPr>
            <p:cNvPr id="38" name="Group 37"/>
            <p:cNvGrpSpPr/>
            <p:nvPr/>
          </p:nvGrpSpPr>
          <p:grpSpPr>
            <a:xfrm>
              <a:off x="381000" y="1511633"/>
              <a:ext cx="366390" cy="2222167"/>
              <a:chOff x="381000" y="1511633"/>
              <a:chExt cx="366390" cy="2222167"/>
            </a:xfrm>
          </p:grpSpPr>
          <p:cxnSp>
            <p:nvCxnSpPr>
              <p:cNvPr id="68" name="Straight Arrow Connector 67"/>
              <p:cNvCxnSpPr>
                <a:endCxn id="44" idx="1"/>
              </p:cNvCxnSpPr>
              <p:nvPr/>
            </p:nvCxnSpPr>
            <p:spPr bwMode="auto">
              <a:xfrm flipV="1">
                <a:off x="381000" y="1511633"/>
                <a:ext cx="366390" cy="12367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381000" y="1524000"/>
                <a:ext cx="0" cy="22098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4" name="TextBox 73"/>
            <p:cNvSpPr txBox="1"/>
            <p:nvPr/>
          </p:nvSpPr>
          <p:spPr>
            <a:xfrm>
              <a:off x="152400" y="4001869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Program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address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1000" y="335280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0010</a:t>
              </a:r>
              <a:r>
                <a:rPr lang="mr-IN" b="0" dirty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743200" y="3962400"/>
            <a:ext cx="2971800" cy="381000"/>
            <a:chOff x="1219200" y="3962400"/>
            <a:chExt cx="2971800" cy="381000"/>
          </a:xfrm>
        </p:grpSpPr>
        <p:cxnSp>
          <p:nvCxnSpPr>
            <p:cNvPr id="82" name="Straight Arrow Connector 81"/>
            <p:cNvCxnSpPr/>
            <p:nvPr/>
          </p:nvCxnSpPr>
          <p:spPr bwMode="auto">
            <a:xfrm>
              <a:off x="1219200" y="4343400"/>
              <a:ext cx="2971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1219200" y="396240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010</a:t>
              </a:r>
              <a:r>
                <a:rPr lang="mr-IN" b="0" dirty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23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01600"/>
            <a:ext cx="8458200" cy="736600"/>
          </a:xfrm>
        </p:spPr>
        <p:txBody>
          <a:bodyPr/>
          <a:lstStyle/>
          <a:p>
            <a:r>
              <a:rPr lang="en-US" dirty="0"/>
              <a:t>Simple Protection: Base and Bound (B&amp;B)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239000" y="9906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6295" y="1066800"/>
            <a:ext cx="1905000" cy="1790708"/>
            <a:chOff x="3200400" y="1371600"/>
            <a:chExt cx="1628564" cy="2724991"/>
          </a:xfrm>
        </p:grpSpPr>
        <p:sp>
          <p:nvSpPr>
            <p:cNvPr id="9" name="Rectangle 8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7402495" y="3501127"/>
            <a:ext cx="1828800" cy="1823613"/>
            <a:chOff x="3200400" y="1638300"/>
            <a:chExt cx="1628564" cy="2400300"/>
          </a:xfrm>
          <a:solidFill>
            <a:srgbClr val="FFFF00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72272" y="1638300"/>
              <a:ext cx="459938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52800" y="2133601"/>
              <a:ext cx="833940" cy="36459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05200" y="2667001"/>
              <a:ext cx="467075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29000" y="3581400"/>
              <a:ext cx="484205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2271390" y="990601"/>
            <a:ext cx="1828800" cy="1823613"/>
            <a:chOff x="3200400" y="1638300"/>
            <a:chExt cx="1628564" cy="2400300"/>
          </a:xfrm>
          <a:solidFill>
            <a:srgbClr val="FFFF00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72272" y="1638300"/>
              <a:ext cx="459938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52800" y="2133601"/>
              <a:ext cx="833940" cy="36459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05200" y="2667001"/>
              <a:ext cx="467075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29000" y="3581400"/>
              <a:ext cx="484205" cy="364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9459896" y="838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459896" y="6019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459896" y="33644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00191" y="838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</a:t>
            </a:r>
            <a:r>
              <a:rPr lang="mr-IN" b="0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525000" y="5040868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078070" y="26024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0100</a:t>
            </a:r>
            <a:r>
              <a:rPr lang="mr-IN" b="0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191000" y="4724400"/>
            <a:ext cx="3200400" cy="762000"/>
            <a:chOff x="2667000" y="4724400"/>
            <a:chExt cx="3200400" cy="762000"/>
          </a:xfrm>
        </p:grpSpPr>
        <p:sp>
          <p:nvSpPr>
            <p:cNvPr id="60" name="Rectangle 59"/>
            <p:cNvSpPr/>
            <p:nvPr/>
          </p:nvSpPr>
          <p:spPr bwMode="auto">
            <a:xfrm>
              <a:off x="2667000" y="5105400"/>
              <a:ext cx="1828800" cy="3810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819400" y="472440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Bound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124200" y="5105400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1100…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 bwMode="auto">
            <a:xfrm>
              <a:off x="4495800" y="5288232"/>
              <a:ext cx="13716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4191000" y="2983468"/>
            <a:ext cx="3200400" cy="750332"/>
            <a:chOff x="2667000" y="2983468"/>
            <a:chExt cx="3200400" cy="750332"/>
          </a:xfrm>
        </p:grpSpPr>
        <p:grpSp>
          <p:nvGrpSpPr>
            <p:cNvPr id="3" name="Group 2"/>
            <p:cNvGrpSpPr/>
            <p:nvPr/>
          </p:nvGrpSpPr>
          <p:grpSpPr>
            <a:xfrm>
              <a:off x="2667000" y="3352800"/>
              <a:ext cx="3200400" cy="381000"/>
              <a:chOff x="2667000" y="3276600"/>
              <a:chExt cx="3200400" cy="381000"/>
            </a:xfrm>
          </p:grpSpPr>
          <p:sp>
            <p:nvSpPr>
              <p:cNvPr id="56" name="Rectangle 55"/>
              <p:cNvSpPr/>
              <p:nvPr/>
            </p:nvSpPr>
            <p:spPr bwMode="auto">
              <a:xfrm>
                <a:off x="2667000" y="3276600"/>
                <a:ext cx="1828800" cy="3810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 bwMode="auto">
              <a:xfrm>
                <a:off x="4495800" y="3459432"/>
                <a:ext cx="1371600" cy="0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58" name="TextBox 57"/>
              <p:cNvSpPr txBox="1"/>
              <p:nvPr/>
            </p:nvSpPr>
            <p:spPr>
              <a:xfrm>
                <a:off x="2971800" y="3276600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Gill Sans" charset="0"/>
                    <a:ea typeface="Gill Sans" charset="0"/>
                    <a:cs typeface="Gill Sans" charset="0"/>
                  </a:rPr>
                  <a:t>1000…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2886803" y="2983468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Base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715000" y="3550968"/>
            <a:ext cx="990600" cy="792432"/>
            <a:chOff x="4191000" y="3162300"/>
            <a:chExt cx="990600" cy="792432"/>
          </a:xfrm>
        </p:grpSpPr>
        <p:sp>
          <p:nvSpPr>
            <p:cNvPr id="67" name="Oval 66"/>
            <p:cNvSpPr/>
            <p:nvPr/>
          </p:nvSpPr>
          <p:spPr bwMode="auto">
            <a:xfrm>
              <a:off x="4724400" y="3200400"/>
              <a:ext cx="457200" cy="5334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724400" y="328826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&gt;=</a:t>
              </a:r>
            </a:p>
          </p:txBody>
        </p:sp>
        <p:cxnSp>
          <p:nvCxnSpPr>
            <p:cNvPr id="72" name="Straight Arrow Connector 71"/>
            <p:cNvCxnSpPr>
              <a:endCxn id="67" idx="1"/>
            </p:cNvCxnSpPr>
            <p:nvPr/>
          </p:nvCxnSpPr>
          <p:spPr bwMode="auto">
            <a:xfrm>
              <a:off x="4495800" y="3162300"/>
              <a:ext cx="295555" cy="11621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73" name="Straight Arrow Connector 72"/>
            <p:cNvCxnSpPr>
              <a:endCxn id="70" idx="1"/>
            </p:cNvCxnSpPr>
            <p:nvPr/>
          </p:nvCxnSpPr>
          <p:spPr bwMode="auto">
            <a:xfrm flipV="1">
              <a:off x="4191000" y="3472934"/>
              <a:ext cx="533400" cy="48179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76" name="Group 75"/>
          <p:cNvGrpSpPr/>
          <p:nvPr/>
        </p:nvGrpSpPr>
        <p:grpSpPr>
          <a:xfrm>
            <a:off x="5715000" y="4343400"/>
            <a:ext cx="990600" cy="937284"/>
            <a:chOff x="4191000" y="3749016"/>
            <a:chExt cx="990600" cy="937284"/>
          </a:xfrm>
        </p:grpSpPr>
        <p:sp>
          <p:nvSpPr>
            <p:cNvPr id="77" name="Oval 76"/>
            <p:cNvSpPr/>
            <p:nvPr/>
          </p:nvSpPr>
          <p:spPr bwMode="auto">
            <a:xfrm>
              <a:off x="4724400" y="3962400"/>
              <a:ext cx="457200" cy="53340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24400" y="40386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&lt;</a:t>
              </a:r>
            </a:p>
          </p:txBody>
        </p:sp>
        <p:cxnSp>
          <p:nvCxnSpPr>
            <p:cNvPr id="79" name="Straight Arrow Connector 78"/>
            <p:cNvCxnSpPr>
              <a:endCxn id="77" idx="1"/>
            </p:cNvCxnSpPr>
            <p:nvPr/>
          </p:nvCxnSpPr>
          <p:spPr bwMode="auto">
            <a:xfrm>
              <a:off x="4191000" y="3749016"/>
              <a:ext cx="600355" cy="29149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80" name="Straight Arrow Connector 79"/>
            <p:cNvCxnSpPr>
              <a:endCxn id="77" idx="3"/>
            </p:cNvCxnSpPr>
            <p:nvPr/>
          </p:nvCxnSpPr>
          <p:spPr bwMode="auto">
            <a:xfrm flipV="1">
              <a:off x="4495800" y="4417685"/>
              <a:ext cx="295555" cy="26861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cxnSp>
        <p:nvCxnSpPr>
          <p:cNvPr id="81" name="Straight Arrow Connector 80"/>
          <p:cNvCxnSpPr/>
          <p:nvPr/>
        </p:nvCxnSpPr>
        <p:spPr bwMode="auto">
          <a:xfrm>
            <a:off x="5715000" y="4343400"/>
            <a:ext cx="1676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84" name="Group 83"/>
          <p:cNvGrpSpPr/>
          <p:nvPr/>
        </p:nvGrpSpPr>
        <p:grpSpPr>
          <a:xfrm>
            <a:off x="1676401" y="1511634"/>
            <a:ext cx="1157059" cy="3136567"/>
            <a:chOff x="152400" y="1511633"/>
            <a:chExt cx="1157059" cy="3136567"/>
          </a:xfrm>
        </p:grpSpPr>
        <p:grpSp>
          <p:nvGrpSpPr>
            <p:cNvPr id="38" name="Group 37"/>
            <p:cNvGrpSpPr/>
            <p:nvPr/>
          </p:nvGrpSpPr>
          <p:grpSpPr>
            <a:xfrm>
              <a:off x="381000" y="1511633"/>
              <a:ext cx="366390" cy="2222167"/>
              <a:chOff x="381000" y="1511633"/>
              <a:chExt cx="366390" cy="2222167"/>
            </a:xfrm>
          </p:grpSpPr>
          <p:cxnSp>
            <p:nvCxnSpPr>
              <p:cNvPr id="68" name="Straight Arrow Connector 67"/>
              <p:cNvCxnSpPr>
                <a:endCxn id="44" idx="1"/>
              </p:cNvCxnSpPr>
              <p:nvPr/>
            </p:nvCxnSpPr>
            <p:spPr bwMode="auto">
              <a:xfrm flipV="1">
                <a:off x="381000" y="1511633"/>
                <a:ext cx="366390" cy="12367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>
                <a:off x="381000" y="1524000"/>
                <a:ext cx="0" cy="22098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4" name="TextBox 73"/>
            <p:cNvSpPr txBox="1"/>
            <p:nvPr/>
          </p:nvSpPr>
          <p:spPr>
            <a:xfrm>
              <a:off x="152400" y="4001869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Program</a:t>
              </a:r>
            </a:p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address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1000" y="335280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0010</a:t>
              </a:r>
              <a:r>
                <a:rPr lang="mr-IN" b="0" dirty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743200" y="3962400"/>
            <a:ext cx="2971800" cy="381000"/>
            <a:chOff x="1219200" y="3962400"/>
            <a:chExt cx="2971800" cy="381000"/>
          </a:xfrm>
        </p:grpSpPr>
        <p:cxnSp>
          <p:nvCxnSpPr>
            <p:cNvPr id="82" name="Straight Arrow Connector 81"/>
            <p:cNvCxnSpPr/>
            <p:nvPr/>
          </p:nvCxnSpPr>
          <p:spPr bwMode="auto">
            <a:xfrm>
              <a:off x="1219200" y="4343400"/>
              <a:ext cx="2971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1219200" y="396240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010</a:t>
              </a:r>
              <a:r>
                <a:rPr lang="mr-IN" b="0" dirty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75" name="Content Placeholder 87"/>
          <p:cNvSpPr>
            <a:spLocks noGrp="1"/>
          </p:cNvSpPr>
          <p:nvPr>
            <p:ph idx="1"/>
          </p:nvPr>
        </p:nvSpPr>
        <p:spPr>
          <a:xfrm>
            <a:off x="1600200" y="5736515"/>
            <a:ext cx="5638800" cy="127388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FF0000"/>
                </a:solidFill>
              </a:rPr>
              <a:t>Still protects OS and isolates program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FF0000"/>
                </a:solidFill>
              </a:rPr>
              <a:t>Requires relocating loader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rgbClr val="FF0000"/>
                </a:solidFill>
              </a:rPr>
              <a:t>No addition on address path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1643205" y="4768400"/>
            <a:ext cx="2514600" cy="762000"/>
          </a:xfrm>
          <a:prstGeom prst="wedgeRoundRectCallout">
            <a:avLst>
              <a:gd name="adj1" fmla="val 11576"/>
              <a:gd name="adj2" fmla="val -102386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latin typeface="Gill Sans"/>
                <a:cs typeface="Gill Sans"/>
              </a:rPr>
              <a:t>Addresses translated when program loaded</a:t>
            </a:r>
          </a:p>
        </p:txBody>
      </p:sp>
    </p:spTree>
    <p:extLst>
      <p:ext uri="{BB962C8B-B14F-4D97-AF65-F5344CB8AC3E}">
        <p14:creationId xmlns:p14="http://schemas.microsoft.com/office/powerpoint/2010/main" val="353834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A592-B68D-CF42-B841-44B09D96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61C Review: Relocation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553F-7A3D-E846-894B-CD162E84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923213"/>
            <a:ext cx="8953500" cy="2428406"/>
          </a:xfrm>
        </p:spPr>
        <p:txBody>
          <a:bodyPr>
            <a:normAutofit/>
          </a:bodyPr>
          <a:lstStyle/>
          <a:p>
            <a:r>
              <a:rPr lang="en-US" dirty="0"/>
              <a:t>Compiled .obj file linked together in an .exe</a:t>
            </a:r>
          </a:p>
          <a:p>
            <a:r>
              <a:rPr lang="en-US" dirty="0"/>
              <a:t>All address in the .exe are as if it were loaded at memory address 00000000</a:t>
            </a:r>
          </a:p>
          <a:p>
            <a:r>
              <a:rPr lang="en-US" dirty="0"/>
              <a:t>File contains a list of all the addresses that need to be adjusted when it is “relocated” to somewhere else.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42822-D617-724D-8740-3D7FE69D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762" y="914400"/>
            <a:ext cx="5206238" cy="3018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D3B06-DD49-C84C-ABC5-2F3221A7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440" y="2531234"/>
            <a:ext cx="3433560" cy="101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36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220200" cy="533400"/>
          </a:xfrm>
        </p:spPr>
        <p:txBody>
          <a:bodyPr/>
          <a:lstStyle/>
          <a:p>
            <a:r>
              <a:rPr lang="en-US" dirty="0"/>
              <a:t>Simple address translation with Base and Bound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162800" y="9906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250095" y="1066800"/>
            <a:ext cx="1905000" cy="1790708"/>
            <a:chOff x="3200400" y="1371600"/>
            <a:chExt cx="1628564" cy="2724991"/>
          </a:xfrm>
        </p:grpSpPr>
        <p:sp>
          <p:nvSpPr>
            <p:cNvPr id="9" name="Rectangle 8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7326295" y="3184659"/>
            <a:ext cx="1828800" cy="1823613"/>
            <a:chOff x="3200400" y="1638300"/>
            <a:chExt cx="1628564" cy="2400300"/>
          </a:xfrm>
          <a:solidFill>
            <a:srgbClr val="FFFF00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72272" y="1638300"/>
              <a:ext cx="525602" cy="445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52800" y="2133601"/>
              <a:ext cx="976689" cy="4456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05200" y="2667001"/>
              <a:ext cx="510984" cy="445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29000" y="3581400"/>
              <a:ext cx="541304" cy="445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2271390" y="838201"/>
            <a:ext cx="1828800" cy="1823613"/>
            <a:chOff x="3200400" y="1638300"/>
            <a:chExt cx="1628564" cy="2400300"/>
          </a:xfrm>
          <a:solidFill>
            <a:srgbClr val="FFFF00"/>
          </a:solidFill>
        </p:grpSpPr>
        <p:sp>
          <p:nvSpPr>
            <p:cNvPr id="42" name="Rectangle 41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72272" y="1638300"/>
              <a:ext cx="481350" cy="405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52800" y="2133601"/>
              <a:ext cx="871055" cy="40510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05200" y="2667001"/>
              <a:ext cx="468388" cy="405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29000" y="3581400"/>
              <a:ext cx="494197" cy="405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9383696" y="838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383696" y="6019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383696" y="3048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00191" y="6858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33601" y="3505201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address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161117" y="2805724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Base Address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4114800" y="3175056"/>
            <a:ext cx="1828800" cy="381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Plus 58"/>
          <p:cNvSpPr/>
          <p:nvPr/>
        </p:nvSpPr>
        <p:spPr bwMode="auto">
          <a:xfrm>
            <a:off x="6172200" y="3733800"/>
            <a:ext cx="304800" cy="228600"/>
          </a:xfrm>
          <a:prstGeom prst="mathPlus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4114800" y="4876800"/>
            <a:ext cx="1828800" cy="381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34603" y="4507468"/>
            <a:ext cx="99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Bound</a:t>
            </a:r>
          </a:p>
        </p:txBody>
      </p:sp>
      <p:cxnSp>
        <p:nvCxnSpPr>
          <p:cNvPr id="63" name="Straight Arrow Connector 62"/>
          <p:cNvCxnSpPr>
            <a:stCxn id="58" idx="3"/>
          </p:cNvCxnSpPr>
          <p:nvPr/>
        </p:nvCxnSpPr>
        <p:spPr bwMode="auto">
          <a:xfrm flipV="1">
            <a:off x="5943601" y="3193868"/>
            <a:ext cx="1382695" cy="17168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arrow"/>
          </a:ln>
          <a:effectLst/>
        </p:spPr>
      </p:cxnSp>
      <p:sp>
        <p:nvSpPr>
          <p:cNvPr id="64" name="Oval 63"/>
          <p:cNvSpPr/>
          <p:nvPr/>
        </p:nvSpPr>
        <p:spPr bwMode="auto">
          <a:xfrm>
            <a:off x="6096000" y="3581402"/>
            <a:ext cx="457200" cy="533399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 bwMode="auto">
          <a:xfrm>
            <a:off x="3352800" y="3810000"/>
            <a:ext cx="27432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68" name="Straight Arrow Connector 67"/>
          <p:cNvCxnSpPr>
            <a:endCxn id="44" idx="1"/>
          </p:cNvCxnSpPr>
          <p:nvPr/>
        </p:nvCxnSpPr>
        <p:spPr bwMode="auto">
          <a:xfrm flipV="1">
            <a:off x="1905000" y="1359234"/>
            <a:ext cx="366390" cy="123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>
            <a:off x="6553201" y="3810000"/>
            <a:ext cx="77309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73" name="Straight Arrow Connector 72"/>
          <p:cNvCxnSpPr>
            <a:stCxn id="58" idx="3"/>
            <a:endCxn id="64" idx="1"/>
          </p:cNvCxnSpPr>
          <p:nvPr/>
        </p:nvCxnSpPr>
        <p:spPr bwMode="auto">
          <a:xfrm>
            <a:off x="5943601" y="3365557"/>
            <a:ext cx="219355" cy="29395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76" name="Oval 75"/>
          <p:cNvSpPr/>
          <p:nvPr/>
        </p:nvSpPr>
        <p:spPr bwMode="auto">
          <a:xfrm>
            <a:off x="6096000" y="4343400"/>
            <a:ext cx="457200" cy="5334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72200" y="44196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&lt;</a:t>
            </a:r>
          </a:p>
        </p:txBody>
      </p:sp>
      <p:cxnSp>
        <p:nvCxnSpPr>
          <p:cNvPr id="78" name="Straight Arrow Connector 77"/>
          <p:cNvCxnSpPr>
            <a:endCxn id="76" idx="1"/>
          </p:cNvCxnSpPr>
          <p:nvPr/>
        </p:nvCxnSpPr>
        <p:spPr bwMode="auto">
          <a:xfrm>
            <a:off x="5486401" y="3810001"/>
            <a:ext cx="676555" cy="6115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0" name="Straight Arrow Connector 79"/>
          <p:cNvCxnSpPr>
            <a:stCxn id="60" idx="3"/>
            <a:endCxn id="76" idx="3"/>
          </p:cNvCxnSpPr>
          <p:nvPr/>
        </p:nvCxnSpPr>
        <p:spPr bwMode="auto">
          <a:xfrm flipV="1">
            <a:off x="5943601" y="4798686"/>
            <a:ext cx="219355" cy="2686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1905000" y="1371600"/>
            <a:ext cx="0" cy="2209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4419601" y="317505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383695" y="4724400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572001" y="48768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0100…</a:t>
            </a:r>
          </a:p>
        </p:txBody>
      </p:sp>
      <p:sp>
        <p:nvSpPr>
          <p:cNvPr id="88" name="Content Placeholder 87"/>
          <p:cNvSpPr>
            <a:spLocks noGrp="1"/>
          </p:cNvSpPr>
          <p:nvPr>
            <p:ph idx="1"/>
          </p:nvPr>
        </p:nvSpPr>
        <p:spPr>
          <a:xfrm>
            <a:off x="1676400" y="5486400"/>
            <a:ext cx="5334000" cy="114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Hardware relocation</a:t>
            </a:r>
          </a:p>
          <a:p>
            <a:r>
              <a:rPr lang="en-US" dirty="0">
                <a:solidFill>
                  <a:srgbClr val="FF0000"/>
                </a:solidFill>
              </a:rPr>
              <a:t>Can the program touch OS?</a:t>
            </a:r>
          </a:p>
          <a:p>
            <a:r>
              <a:rPr lang="en-US" dirty="0">
                <a:solidFill>
                  <a:srgbClr val="FF0000"/>
                </a:solidFill>
              </a:rPr>
              <a:t>Can it touch other programs?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34281" y="322662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0010</a:t>
            </a:r>
            <a:r>
              <a:rPr lang="mr-IN" b="0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184071" y="348887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0010</a:t>
            </a:r>
            <a:r>
              <a:rPr lang="mr-IN" b="0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Rounded Rectangular Callout 66"/>
          <p:cNvSpPr/>
          <p:nvPr/>
        </p:nvSpPr>
        <p:spPr bwMode="auto">
          <a:xfrm>
            <a:off x="4572000" y="1600200"/>
            <a:ext cx="2461027" cy="762000"/>
          </a:xfrm>
          <a:prstGeom prst="wedgeRoundRectCallout">
            <a:avLst>
              <a:gd name="adj1" fmla="val 28695"/>
              <a:gd name="adj2" fmla="val 20946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latin typeface="Gill Sans"/>
                <a:cs typeface="Gill Sans"/>
              </a:rPr>
              <a:t>Addresses translated </a:t>
            </a:r>
            <a:br>
              <a:rPr lang="en-US" b="0" dirty="0">
                <a:latin typeface="Gill Sans"/>
                <a:cs typeface="Gill Sans"/>
              </a:rPr>
            </a:br>
            <a:r>
              <a:rPr lang="en-US" b="0" dirty="0">
                <a:latin typeface="Gill Sans"/>
                <a:cs typeface="Gill Sans"/>
              </a:rPr>
              <a:t>on-the-fly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51753" y="375247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010</a:t>
            </a:r>
            <a:r>
              <a:rPr lang="mr-IN" b="0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00191" y="247534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0100…</a:t>
            </a:r>
          </a:p>
        </p:txBody>
      </p:sp>
    </p:spTree>
    <p:extLst>
      <p:ext uri="{BB962C8B-B14F-4D97-AF65-F5344CB8AC3E}">
        <p14:creationId xmlns:p14="http://schemas.microsoft.com/office/powerpoint/2010/main" val="3416775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x86</a:t>
            </a:r>
            <a:r>
              <a:rPr lang="en-US" baseline="0" dirty="0">
                <a:latin typeface="Gill Sans"/>
              </a:rPr>
              <a:t> – segments and stacks</a:t>
            </a:r>
            <a:endParaRPr lang="en-US" dirty="0">
              <a:latin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743200" y="25908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CS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733800" y="25908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EIP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743200" y="28956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SS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33800" y="28956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ESP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2743200" y="35052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DS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733800" y="37338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ECX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743200" y="37338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733800" y="39624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EDX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733800" y="41910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ESI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3733800" y="44196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EDI</a:t>
            </a:r>
          </a:p>
          <a:p>
            <a:pPr algn="ctr"/>
            <a:endParaRPr lang="en-US" sz="1600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33800" y="32766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EAX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33800" y="3505200"/>
            <a:ext cx="914400" cy="228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EBX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705600" y="1066800"/>
            <a:ext cx="2133600" cy="533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b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781800" y="1143000"/>
            <a:ext cx="1905000" cy="1757264"/>
            <a:chOff x="3200400" y="1371600"/>
            <a:chExt cx="1628564" cy="2674097"/>
          </a:xfrm>
        </p:grpSpPr>
        <p:sp>
          <p:nvSpPr>
            <p:cNvPr id="30" name="Rectangle 29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0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2800" y="1371600"/>
              <a:ext cx="592283" cy="608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panose="020B0502020104020203" pitchFamily="34" charset="-79"/>
                  <a:cs typeface="Gill Sans" panose="020B0502020104020203" pitchFamily="34" charset="-79"/>
                </a:rPr>
                <a:t>code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0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52800" y="1989033"/>
              <a:ext cx="1056845" cy="608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panose="020B0502020104020203" pitchFamily="34" charset="-79"/>
                  <a:cs typeface="Gill Sans" panose="020B0502020104020203" pitchFamily="34" charset="-79"/>
                </a:rPr>
                <a:t>static data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0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52800" y="2522433"/>
              <a:ext cx="573700" cy="608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panose="020B0502020104020203" pitchFamily="34" charset="-79"/>
                  <a:cs typeface="Gill Sans" panose="020B0502020104020203" pitchFamily="34" charset="-79"/>
                </a:rPr>
                <a:t>heap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000" b="0">
                <a:latin typeface="Gill Sans" panose="020B0502020104020203" pitchFamily="34" charset="-79"/>
                <a:cs typeface="Gill Sans" panose="020B0502020104020203" pitchFamily="34" charset="-79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52800" y="3436834"/>
              <a:ext cx="610098" cy="608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panose="020B0502020104020203" pitchFamily="34" charset="-79"/>
                  <a:cs typeface="Gill Sans" panose="020B0502020104020203" pitchFamily="34" charset="-79"/>
                </a:rPr>
                <a:t>stack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41" name="Rectangle 40"/>
          <p:cNvSpPr/>
          <p:nvPr/>
        </p:nvSpPr>
        <p:spPr bwMode="auto">
          <a:xfrm>
            <a:off x="6858000" y="3108458"/>
            <a:ext cx="1828800" cy="472942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9139" y="310845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code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858000" y="3794258"/>
            <a:ext cx="1828800" cy="3048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29138" y="37190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static data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6858000" y="4343400"/>
            <a:ext cx="1828800" cy="4572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029139" y="4420593"/>
            <a:ext cx="62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heap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58000" y="5334000"/>
            <a:ext cx="1828800" cy="5334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29139" y="5377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stack</a:t>
            </a:r>
          </a:p>
        </p:txBody>
      </p:sp>
      <p:cxnSp>
        <p:nvCxnSpPr>
          <p:cNvPr id="49" name="Straight Arrow Connector 48"/>
          <p:cNvCxnSpPr/>
          <p:nvPr/>
        </p:nvCxnSpPr>
        <p:spPr bwMode="auto">
          <a:xfrm flipV="1">
            <a:off x="8569380" y="5246914"/>
            <a:ext cx="0" cy="391886"/>
          </a:xfrm>
          <a:prstGeom prst="straightConnector1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8569380" y="4495800"/>
            <a:ext cx="0" cy="391886"/>
          </a:xfrm>
          <a:prstGeom prst="straightConnector1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5174676" y="29718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CS:</a:t>
            </a:r>
          </a:p>
        </p:txBody>
      </p:sp>
      <p:cxnSp>
        <p:nvCxnSpPr>
          <p:cNvPr id="66" name="Straight Arrow Connector 65"/>
          <p:cNvCxnSpPr>
            <a:stCxn id="64" idx="3"/>
          </p:cNvCxnSpPr>
          <p:nvPr/>
        </p:nvCxnSpPr>
        <p:spPr bwMode="auto">
          <a:xfrm flipV="1">
            <a:off x="5679943" y="3124202"/>
            <a:ext cx="1018733" cy="3226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>
            <a:off x="5708075" y="3124200"/>
            <a:ext cx="0" cy="457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5631875" y="35814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2" name="Straight Arrow Connector 71"/>
          <p:cNvCxnSpPr/>
          <p:nvPr/>
        </p:nvCxnSpPr>
        <p:spPr bwMode="auto">
          <a:xfrm>
            <a:off x="6393875" y="3124200"/>
            <a:ext cx="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860476" y="320040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EIP: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181600" y="51816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SS:</a:t>
            </a:r>
          </a:p>
        </p:txBody>
      </p:sp>
      <p:cxnSp>
        <p:nvCxnSpPr>
          <p:cNvPr id="75" name="Straight Arrow Connector 74"/>
          <p:cNvCxnSpPr>
            <a:stCxn id="74" idx="3"/>
          </p:cNvCxnSpPr>
          <p:nvPr/>
        </p:nvCxnSpPr>
        <p:spPr bwMode="auto">
          <a:xfrm flipV="1">
            <a:off x="5629158" y="5334003"/>
            <a:ext cx="1076442" cy="322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5715000" y="5334000"/>
            <a:ext cx="0" cy="457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5638800" y="57912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>
            <a:off x="6400800" y="5334000"/>
            <a:ext cx="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5867400" y="5410200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panose="020B0502020104020203" pitchFamily="34" charset="-79"/>
                <a:cs typeface="Gill Sans" panose="020B0502020104020203" pitchFamily="34" charset="-79"/>
              </a:rPr>
              <a:t>ESP: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67000" y="2057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Processor Registers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712009" y="4915878"/>
            <a:ext cx="3467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latin typeface="Gill Sans" panose="020B0502020104020203" pitchFamily="34" charset="-79"/>
                <a:cs typeface="Gill Sans" panose="020B0502020104020203" pitchFamily="34" charset="-79"/>
              </a:rPr>
              <a:t>Start address, length and access rights associated with each segment register</a:t>
            </a:r>
          </a:p>
        </p:txBody>
      </p:sp>
    </p:spTree>
    <p:extLst>
      <p:ext uri="{BB962C8B-B14F-4D97-AF65-F5344CB8AC3E}">
        <p14:creationId xmlns:p14="http://schemas.microsoft.com/office/powerpoint/2010/main" val="33519090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52400"/>
            <a:ext cx="7772400" cy="533400"/>
          </a:xfrm>
        </p:spPr>
        <p:txBody>
          <a:bodyPr/>
          <a:lstStyle/>
          <a:p>
            <a:r>
              <a:rPr lang="en-US" dirty="0"/>
              <a:t>Another idea: Address Space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838201"/>
            <a:ext cx="8610600" cy="13715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Program operates in an address space that is distinct from the physical memory space of the machine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90800" y="1803328"/>
            <a:ext cx="7064279" cy="3987872"/>
            <a:chOff x="2590800" y="1803328"/>
            <a:chExt cx="7064279" cy="3987872"/>
          </a:xfrm>
        </p:grpSpPr>
        <p:sp>
          <p:nvSpPr>
            <p:cNvPr id="10" name="Rectangle 9"/>
            <p:cNvSpPr/>
            <p:nvPr/>
          </p:nvSpPr>
          <p:spPr bwMode="auto">
            <a:xfrm>
              <a:off x="6934200" y="2754868"/>
              <a:ext cx="1600200" cy="2971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590800" y="2831068"/>
              <a:ext cx="1600200" cy="20574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43201" y="3288268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Processor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1" y="328826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0601" y="2526268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0x000…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572731" y="542186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0xFFF…</a:t>
              </a:r>
            </a:p>
          </p:txBody>
        </p:sp>
        <p:sp>
          <p:nvSpPr>
            <p:cNvPr id="14" name="Alternate Process 13"/>
            <p:cNvSpPr/>
            <p:nvPr/>
          </p:nvSpPr>
          <p:spPr bwMode="auto">
            <a:xfrm>
              <a:off x="4800600" y="3288268"/>
              <a:ext cx="1386104" cy="1143000"/>
            </a:xfrm>
            <a:prstGeom prst="flowChartAlternateProcess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pPr algn="ctr"/>
              <a:r>
                <a:rPr lang="en-US" b="0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translator</a:t>
              </a:r>
            </a:p>
          </p:txBody>
        </p:sp>
        <p:cxnSp>
          <p:nvCxnSpPr>
            <p:cNvPr id="16" name="Straight Arrow Connector 15"/>
            <p:cNvCxnSpPr>
              <a:stCxn id="9" idx="3"/>
              <a:endCxn id="14" idx="1"/>
            </p:cNvCxnSpPr>
            <p:nvPr/>
          </p:nvCxnSpPr>
          <p:spPr bwMode="auto">
            <a:xfrm>
              <a:off x="4191000" y="3859768"/>
              <a:ext cx="6096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7" name="Straight Arrow Connector 16"/>
            <p:cNvCxnSpPr>
              <a:stCxn id="14" idx="3"/>
            </p:cNvCxnSpPr>
            <p:nvPr/>
          </p:nvCxnSpPr>
          <p:spPr bwMode="auto">
            <a:xfrm>
              <a:off x="6186704" y="3859768"/>
              <a:ext cx="74749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 rot="17680719">
              <a:off x="3900597" y="2723348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“virtual address”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7680719">
              <a:off x="5689341" y="2647149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“physical address”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B3BBD0-655D-E642-83DE-B455548AFD75}"/>
                </a:ext>
              </a:extLst>
            </p:cNvPr>
            <p:cNvGrpSpPr/>
            <p:nvPr/>
          </p:nvGrpSpPr>
          <p:grpSpPr>
            <a:xfrm>
              <a:off x="2802483" y="3915880"/>
              <a:ext cx="1154278" cy="788729"/>
              <a:chOff x="2362200" y="3352800"/>
              <a:chExt cx="1828800" cy="10668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4BE4D6B-FC7D-624D-96CE-AADC757D5032}"/>
                  </a:ext>
                </a:extLst>
              </p:cNvPr>
              <p:cNvSpPr/>
              <p:nvPr/>
            </p:nvSpPr>
            <p:spPr bwMode="auto">
              <a:xfrm>
                <a:off x="2362200" y="3352800"/>
                <a:ext cx="1828800" cy="10668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F3880-CEB5-FE4E-9BA4-D4B1BFC3D529}"/>
                  </a:ext>
                </a:extLst>
              </p:cNvPr>
              <p:cNvSpPr/>
              <p:nvPr/>
            </p:nvSpPr>
            <p:spPr bwMode="auto">
              <a:xfrm>
                <a:off x="2362200" y="3962400"/>
                <a:ext cx="1828800" cy="2286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FBF2AE-7F0D-1A46-BBB9-257D0D7BE3F9}"/>
                  </a:ext>
                </a:extLst>
              </p:cNvPr>
              <p:cNvSpPr txBox="1"/>
              <p:nvPr/>
            </p:nvSpPr>
            <p:spPr>
              <a:xfrm>
                <a:off x="2667001" y="3505201"/>
                <a:ext cx="1318635" cy="3746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dirty="0">
                    <a:latin typeface="Gill Sans" charset="0"/>
                    <a:ea typeface="Gill Sans" charset="0"/>
                    <a:cs typeface="Gill Sans" charset="0"/>
                  </a:rPr>
                  <a:t>Registers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81705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50DF-54AC-CD42-97B1-25A9C0E5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Paged Virtual Address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A831B-AAC0-2B44-8F2D-5E7CBAB32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break the entire virtual address space into equal size chunks (i.e., pages) have a base for each?</a:t>
            </a:r>
          </a:p>
          <a:p>
            <a:r>
              <a:rPr lang="en-US" dirty="0"/>
              <a:t>All pages same size, so easy to place each page in memory!</a:t>
            </a:r>
          </a:p>
          <a:p>
            <a:r>
              <a:rPr lang="en-US" dirty="0"/>
              <a:t>Hardware translates address using a </a:t>
            </a:r>
            <a:r>
              <a:rPr lang="en-US" b="1" dirty="0"/>
              <a:t>page table</a:t>
            </a:r>
          </a:p>
          <a:p>
            <a:pPr lvl="1"/>
            <a:r>
              <a:rPr lang="en-US" dirty="0"/>
              <a:t>Each page has a separate base</a:t>
            </a:r>
          </a:p>
          <a:p>
            <a:pPr lvl="1"/>
            <a:r>
              <a:rPr lang="en-US" dirty="0"/>
              <a:t>The “bound” is the page size</a:t>
            </a:r>
          </a:p>
          <a:p>
            <a:pPr lvl="1"/>
            <a:r>
              <a:rPr lang="en-US" dirty="0"/>
              <a:t>Special hardware register stores pointer to page table </a:t>
            </a:r>
          </a:p>
          <a:p>
            <a:pPr lvl="1"/>
            <a:r>
              <a:rPr lang="en-US" dirty="0"/>
              <a:t>Treat memory as page size frames and put any page into any frame …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Another cs61C review…</a:t>
            </a:r>
          </a:p>
        </p:txBody>
      </p:sp>
    </p:spTree>
    <p:extLst>
      <p:ext uri="{BB962C8B-B14F-4D97-AF65-F5344CB8AC3E}">
        <p14:creationId xmlns:p14="http://schemas.microsoft.com/office/powerpoint/2010/main" val="3333103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879991-CD3B-0925-5819-83248EBDE8AF}"/>
              </a:ext>
            </a:extLst>
          </p:cNvPr>
          <p:cNvSpPr/>
          <p:nvPr/>
        </p:nvSpPr>
        <p:spPr bwMode="auto">
          <a:xfrm>
            <a:off x="821505" y="4063077"/>
            <a:ext cx="8077200" cy="1168399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970F8F-DD1A-8EC0-1294-D14C63DA1F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379612" y="3815737"/>
            <a:ext cx="1143241" cy="1143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3CDA5-E10D-D173-717C-38F9C6F6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Virtualization: Operating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B69C8-BD68-1ED0-5A1C-DD8CC0B0363C}"/>
              </a:ext>
            </a:extLst>
          </p:cNvPr>
          <p:cNvSpPr/>
          <p:nvPr/>
        </p:nvSpPr>
        <p:spPr bwMode="auto">
          <a:xfrm>
            <a:off x="821505" y="3326477"/>
            <a:ext cx="8077199" cy="53340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C833F-74E2-709B-883A-70B992B9BAA0}"/>
              </a:ext>
            </a:extLst>
          </p:cNvPr>
          <p:cNvSpPr/>
          <p:nvPr/>
        </p:nvSpPr>
        <p:spPr bwMode="auto">
          <a:xfrm>
            <a:off x="3031304" y="2286000"/>
            <a:ext cx="1574800" cy="813707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45A4BB-4EBD-740E-F4F1-65496BD2A5EC}"/>
              </a:ext>
            </a:extLst>
          </p:cNvPr>
          <p:cNvSpPr txBox="1"/>
          <p:nvPr/>
        </p:nvSpPr>
        <p:spPr>
          <a:xfrm>
            <a:off x="919428" y="417024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9640E6-70AA-A6D5-899F-E4D9C3D32231}"/>
              </a:ext>
            </a:extLst>
          </p:cNvPr>
          <p:cNvSpPr/>
          <p:nvPr/>
        </p:nvSpPr>
        <p:spPr bwMode="auto">
          <a:xfrm>
            <a:off x="2042023" y="4125710"/>
            <a:ext cx="533400" cy="49616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0FE7FA-AC65-450B-5E32-3FE178BE8EF2}"/>
              </a:ext>
            </a:extLst>
          </p:cNvPr>
          <p:cNvSpPr/>
          <p:nvPr/>
        </p:nvSpPr>
        <p:spPr bwMode="auto">
          <a:xfrm>
            <a:off x="2802704" y="4164677"/>
            <a:ext cx="1016000" cy="45106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ADFEC19C-F06A-1834-6A59-08A8CC089A75}"/>
              </a:ext>
            </a:extLst>
          </p:cNvPr>
          <p:cNvSpPr/>
          <p:nvPr/>
        </p:nvSpPr>
        <p:spPr bwMode="auto">
          <a:xfrm>
            <a:off x="4250504" y="4088477"/>
            <a:ext cx="1046678" cy="571500"/>
          </a:xfrm>
          <a:prstGeom prst="can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1030" name="Picture 6" descr="Black Keyboard">
            <a:extLst>
              <a:ext uri="{FF2B5EF4-FFF2-40B4-BE49-F238E27FC236}">
                <a16:creationId xmlns:a16="http://schemas.microsoft.com/office/drawing/2014/main" id="{E0690A2D-3B61-2C6E-0FCA-2F12FAC57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75" y="4166782"/>
            <a:ext cx="1143240" cy="64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itor PNG Clip Art - Best WEB Clipart">
            <a:extLst>
              <a:ext uri="{FF2B5EF4-FFF2-40B4-BE49-F238E27FC236}">
                <a16:creationId xmlns:a16="http://schemas.microsoft.com/office/drawing/2014/main" id="{D4CA4B39-4286-9B7C-F25B-13435EA6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62" y="4121654"/>
            <a:ext cx="695542" cy="103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ED4A1E-A422-64F1-5E69-EE5D09F9980F}"/>
              </a:ext>
            </a:extLst>
          </p:cNvPr>
          <p:cNvCxnSpPr>
            <a:cxnSpLocks/>
          </p:cNvCxnSpPr>
          <p:nvPr/>
        </p:nvCxnSpPr>
        <p:spPr>
          <a:xfrm flipV="1">
            <a:off x="2269304" y="4621877"/>
            <a:ext cx="0" cy="40224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63DF74-B16F-09CD-6734-30E9C2F3CFD2}"/>
              </a:ext>
            </a:extLst>
          </p:cNvPr>
          <p:cNvCxnSpPr>
            <a:cxnSpLocks/>
          </p:cNvCxnSpPr>
          <p:nvPr/>
        </p:nvCxnSpPr>
        <p:spPr>
          <a:xfrm>
            <a:off x="2042023" y="5024123"/>
            <a:ext cx="1363727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7DF98F-BD41-2470-A907-B7D78408B982}"/>
              </a:ext>
            </a:extLst>
          </p:cNvPr>
          <p:cNvSpPr/>
          <p:nvPr/>
        </p:nvSpPr>
        <p:spPr bwMode="auto">
          <a:xfrm>
            <a:off x="3405750" y="4858124"/>
            <a:ext cx="1044306" cy="293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I/O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Ctrlr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932393-8176-3B00-AC98-DAE1967E4E4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450056" y="4998491"/>
            <a:ext cx="3524506" cy="621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483883-8BA7-107D-D4B0-68CDF225D9B4}"/>
              </a:ext>
            </a:extLst>
          </p:cNvPr>
          <p:cNvCxnSpPr>
            <a:cxnSpLocks/>
          </p:cNvCxnSpPr>
          <p:nvPr/>
        </p:nvCxnSpPr>
        <p:spPr>
          <a:xfrm flipV="1">
            <a:off x="3107504" y="4621877"/>
            <a:ext cx="0" cy="40224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729E4C-9719-C875-3613-A39544EC3423}"/>
              </a:ext>
            </a:extLst>
          </p:cNvPr>
          <p:cNvCxnSpPr>
            <a:cxnSpLocks/>
          </p:cNvCxnSpPr>
          <p:nvPr/>
        </p:nvCxnSpPr>
        <p:spPr>
          <a:xfrm flipV="1">
            <a:off x="4783904" y="4698077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71B543-1C0C-4DC2-F2DD-143DBD9FFC9E}"/>
              </a:ext>
            </a:extLst>
          </p:cNvPr>
          <p:cNvCxnSpPr>
            <a:cxnSpLocks/>
          </p:cNvCxnSpPr>
          <p:nvPr/>
        </p:nvCxnSpPr>
        <p:spPr>
          <a:xfrm flipV="1">
            <a:off x="5774504" y="4698077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F2FCA6-BC61-0127-FCFB-6D47502DFD13}"/>
              </a:ext>
            </a:extLst>
          </p:cNvPr>
          <p:cNvCxnSpPr>
            <a:cxnSpLocks/>
          </p:cNvCxnSpPr>
          <p:nvPr/>
        </p:nvCxnSpPr>
        <p:spPr>
          <a:xfrm flipV="1">
            <a:off x="6765104" y="4698077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BE5700-A70A-045F-6836-8E362C8626AB}"/>
              </a:ext>
            </a:extLst>
          </p:cNvPr>
          <p:cNvSpPr/>
          <p:nvPr/>
        </p:nvSpPr>
        <p:spPr bwMode="auto">
          <a:xfrm>
            <a:off x="5163832" y="2310023"/>
            <a:ext cx="1574800" cy="813707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7710DD-E18F-0BD1-4324-B421C9AFEA3D}"/>
              </a:ext>
            </a:extLst>
          </p:cNvPr>
          <p:cNvSpPr txBox="1"/>
          <p:nvPr/>
        </p:nvSpPr>
        <p:spPr>
          <a:xfrm>
            <a:off x="9203504" y="3145501"/>
            <a:ext cx="25781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Operating System</a:t>
            </a:r>
          </a:p>
          <a:p>
            <a:r>
              <a:rPr lang="en-US" dirty="0">
                <a:latin typeface="Gill Sans Light"/>
              </a:rPr>
              <a:t>virtualizes* hardware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to </a:t>
            </a:r>
            <a:r>
              <a:rPr lang="en-US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applications</a:t>
            </a:r>
            <a:r>
              <a:rPr lang="en-US" dirty="0">
                <a:latin typeface="Gill Sans Light"/>
              </a:rPr>
              <a:t> providing</a:t>
            </a:r>
          </a:p>
          <a:p>
            <a:r>
              <a:rPr lang="en-US" dirty="0">
                <a:latin typeface="Gill Sans Light"/>
              </a:rPr>
              <a:t>high-level abstractions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(e.g., processes, thread, </a:t>
            </a:r>
          </a:p>
          <a:p>
            <a:r>
              <a:rPr lang="en-US" dirty="0">
                <a:latin typeface="Gill Sans Light"/>
              </a:rPr>
              <a:t>sockets, </a:t>
            </a:r>
            <a:r>
              <a:rPr lang="en-US" dirty="0" err="1">
                <a:latin typeface="Gill Sans Light"/>
              </a:rPr>
              <a:t>etc</a:t>
            </a:r>
            <a:r>
              <a:rPr lang="en-US" dirty="0">
                <a:latin typeface="Gill Sans Light"/>
              </a:rPr>
              <a:t>)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2F63B6-7DA9-D9F8-0A15-A90AC69B211B}"/>
              </a:ext>
            </a:extLst>
          </p:cNvPr>
          <p:cNvSpPr txBox="1"/>
          <p:nvPr/>
        </p:nvSpPr>
        <p:spPr>
          <a:xfrm>
            <a:off x="919428" y="5867400"/>
            <a:ext cx="8649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*virtualization: provides the illusion that each process uses its own machine; also provides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illusion if infinite memory and processor (though there will be hit in performance)</a:t>
            </a:r>
          </a:p>
        </p:txBody>
      </p:sp>
    </p:spTree>
    <p:extLst>
      <p:ext uri="{BB962C8B-B14F-4D97-AF65-F5344CB8AC3E}">
        <p14:creationId xmlns:p14="http://schemas.microsoft.com/office/powerpoint/2010/main" val="26058480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44B8-47C1-1A45-8C36-3C74835B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Paged Virtual Address (from 61C)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E0508-3BB9-584F-87D2-D5FE39578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158" y="4095889"/>
            <a:ext cx="9534042" cy="24941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Instructions operate on virtual addresses</a:t>
            </a:r>
          </a:p>
          <a:p>
            <a:pPr lvl="1"/>
            <a:r>
              <a:rPr lang="en-US" dirty="0"/>
              <a:t>Instruction address, load/store data address</a:t>
            </a:r>
          </a:p>
          <a:p>
            <a:r>
              <a:rPr lang="en-US" dirty="0"/>
              <a:t>Translated to a physical address through a Page Table by the hardware</a:t>
            </a:r>
          </a:p>
          <a:p>
            <a:r>
              <a:rPr lang="en-US" dirty="0"/>
              <a:t>Any Page of address space can be in any (page sized) frame in memory</a:t>
            </a:r>
          </a:p>
          <a:p>
            <a:pPr lvl="1"/>
            <a:r>
              <a:rPr lang="en-US" dirty="0"/>
              <a:t>Or not-present (access generates a page fault)</a:t>
            </a:r>
          </a:p>
          <a:p>
            <a:r>
              <a:rPr lang="en-US" dirty="0"/>
              <a:t>Special register holds page table base address (of the process)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B66C0-770D-8D49-BCF5-B71EBFD79856}"/>
              </a:ext>
            </a:extLst>
          </p:cNvPr>
          <p:cNvSpPr txBox="1"/>
          <p:nvPr/>
        </p:nvSpPr>
        <p:spPr>
          <a:xfrm>
            <a:off x="1934198" y="118806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Processor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137E31-AD21-844F-B879-6F61E35FA885}"/>
              </a:ext>
            </a:extLst>
          </p:cNvPr>
          <p:cNvGrpSpPr/>
          <p:nvPr/>
        </p:nvGrpSpPr>
        <p:grpSpPr>
          <a:xfrm>
            <a:off x="2152650" y="1811904"/>
            <a:ext cx="1281510" cy="719395"/>
            <a:chOff x="615656" y="2362200"/>
            <a:chExt cx="1828800" cy="1066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2D54CD-9C50-8948-9250-2C94B57C6BA4}"/>
                </a:ext>
              </a:extLst>
            </p:cNvPr>
            <p:cNvSpPr/>
            <p:nvPr/>
          </p:nvSpPr>
          <p:spPr bwMode="auto">
            <a:xfrm>
              <a:off x="615656" y="2362200"/>
              <a:ext cx="1828800" cy="1066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186976-7411-F74A-9351-1DB3A30BA41E}"/>
                </a:ext>
              </a:extLst>
            </p:cNvPr>
            <p:cNvSpPr/>
            <p:nvPr/>
          </p:nvSpPr>
          <p:spPr bwMode="auto">
            <a:xfrm>
              <a:off x="615656" y="2971800"/>
              <a:ext cx="1828800" cy="2286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773857-3651-2B4D-B06C-65C1FEB1B7B6}"/>
                </a:ext>
              </a:extLst>
            </p:cNvPr>
            <p:cNvSpPr txBox="1"/>
            <p:nvPr/>
          </p:nvSpPr>
          <p:spPr>
            <a:xfrm>
              <a:off x="920456" y="2514600"/>
              <a:ext cx="1260920" cy="410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Gill Sans Light"/>
                  <a:ea typeface="Gill Sans" charset="0"/>
                  <a:cs typeface="Gill Sans" charset="0"/>
                </a:rPr>
                <a:t>Registers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168F7-8743-064C-AAC5-B05DA1500B05}"/>
              </a:ext>
            </a:extLst>
          </p:cNvPr>
          <p:cNvSpPr/>
          <p:nvPr/>
        </p:nvSpPr>
        <p:spPr bwMode="auto">
          <a:xfrm>
            <a:off x="2168317" y="2606123"/>
            <a:ext cx="1281510" cy="1541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165698-BEB9-7146-9FC8-88E56DB3F7ED}"/>
              </a:ext>
            </a:extLst>
          </p:cNvPr>
          <p:cNvSpPr/>
          <p:nvPr/>
        </p:nvSpPr>
        <p:spPr bwMode="auto">
          <a:xfrm>
            <a:off x="5090978" y="1773065"/>
            <a:ext cx="1281510" cy="166611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BD7E06-908B-9C46-BCC2-DB9B543FC0A2}"/>
              </a:ext>
            </a:extLst>
          </p:cNvPr>
          <p:cNvSpPr/>
          <p:nvPr/>
        </p:nvSpPr>
        <p:spPr bwMode="auto">
          <a:xfrm>
            <a:off x="5090978" y="2184147"/>
            <a:ext cx="1281510" cy="1541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54459-5329-6243-BE5A-78D56B633D93}"/>
              </a:ext>
            </a:extLst>
          </p:cNvPr>
          <p:cNvSpPr txBox="1"/>
          <p:nvPr/>
        </p:nvSpPr>
        <p:spPr>
          <a:xfrm>
            <a:off x="5304563" y="1875836"/>
            <a:ext cx="985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/>
                <a:ea typeface="Gill Sans" charset="0"/>
                <a:cs typeface="Gill Sans" charset="0"/>
              </a:rPr>
              <a:t>Page 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7E9DE9-5E8E-E542-BF13-7CD064EB4EFA}"/>
              </a:ext>
            </a:extLst>
          </p:cNvPr>
          <p:cNvSpPr/>
          <p:nvPr/>
        </p:nvSpPr>
        <p:spPr bwMode="auto">
          <a:xfrm>
            <a:off x="7841299" y="903677"/>
            <a:ext cx="1281510" cy="335201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A3A773-A551-CA46-B58F-AAD03559AC9D}"/>
              </a:ext>
            </a:extLst>
          </p:cNvPr>
          <p:cNvSpPr/>
          <p:nvPr/>
        </p:nvSpPr>
        <p:spPr bwMode="auto">
          <a:xfrm>
            <a:off x="7841299" y="1314759"/>
            <a:ext cx="1281510" cy="56107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4A9729-2AF7-B14B-88D8-7F374889F436}"/>
              </a:ext>
            </a:extLst>
          </p:cNvPr>
          <p:cNvSpPr txBox="1"/>
          <p:nvPr/>
        </p:nvSpPr>
        <p:spPr>
          <a:xfrm>
            <a:off x="8124553" y="890588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72712E-50F0-754B-8C9E-46D01F136BAD}"/>
              </a:ext>
            </a:extLst>
          </p:cNvPr>
          <p:cNvSpPr/>
          <p:nvPr/>
        </p:nvSpPr>
        <p:spPr bwMode="auto">
          <a:xfrm>
            <a:off x="5090978" y="2342479"/>
            <a:ext cx="1281510" cy="154156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31480E-78F8-2B4C-B14A-B817A81679D8}"/>
              </a:ext>
            </a:extLst>
          </p:cNvPr>
          <p:cNvSpPr/>
          <p:nvPr/>
        </p:nvSpPr>
        <p:spPr bwMode="auto">
          <a:xfrm>
            <a:off x="5090978" y="2500751"/>
            <a:ext cx="1281510" cy="1541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935A28-B6F8-4645-B7A1-4FC6487E54E8}"/>
              </a:ext>
            </a:extLst>
          </p:cNvPr>
          <p:cNvSpPr/>
          <p:nvPr/>
        </p:nvSpPr>
        <p:spPr bwMode="auto">
          <a:xfrm>
            <a:off x="5090978" y="2659083"/>
            <a:ext cx="1281510" cy="1541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7629CA-8194-3745-972B-A977721A2A58}"/>
              </a:ext>
            </a:extLst>
          </p:cNvPr>
          <p:cNvSpPr/>
          <p:nvPr/>
        </p:nvSpPr>
        <p:spPr bwMode="auto">
          <a:xfrm>
            <a:off x="7841299" y="2616499"/>
            <a:ext cx="1281510" cy="561076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113941-5FEB-9C4B-8CDE-65B9E9298402}"/>
              </a:ext>
            </a:extLst>
          </p:cNvPr>
          <p:cNvSpPr/>
          <p:nvPr/>
        </p:nvSpPr>
        <p:spPr bwMode="auto">
          <a:xfrm>
            <a:off x="7841299" y="3686445"/>
            <a:ext cx="1281510" cy="56107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2F0579-0B53-E047-811E-538DEC52E02B}"/>
              </a:ext>
            </a:extLst>
          </p:cNvPr>
          <p:cNvSpPr/>
          <p:nvPr/>
        </p:nvSpPr>
        <p:spPr bwMode="auto">
          <a:xfrm>
            <a:off x="7841299" y="1867481"/>
            <a:ext cx="1281510" cy="561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4FDFD7-33F1-8147-B66F-6AF4B19B3CB4}"/>
              </a:ext>
            </a:extLst>
          </p:cNvPr>
          <p:cNvSpPr/>
          <p:nvPr/>
        </p:nvSpPr>
        <p:spPr bwMode="auto">
          <a:xfrm>
            <a:off x="5090978" y="3285025"/>
            <a:ext cx="1281510" cy="1541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228077-E317-EB45-8F51-850204BEC85D}"/>
              </a:ext>
            </a:extLst>
          </p:cNvPr>
          <p:cNvCxnSpPr>
            <a:cxnSpLocks/>
          </p:cNvCxnSpPr>
          <p:nvPr/>
        </p:nvCxnSpPr>
        <p:spPr>
          <a:xfrm>
            <a:off x="3549354" y="2338303"/>
            <a:ext cx="1092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7ADAF5D-C0F3-2243-B720-ED50EA4BEB9F}"/>
              </a:ext>
            </a:extLst>
          </p:cNvPr>
          <p:cNvSpPr txBox="1"/>
          <p:nvPr/>
        </p:nvSpPr>
        <p:spPr>
          <a:xfrm>
            <a:off x="2177907" y="2873476"/>
            <a:ext cx="300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ill Sans Light"/>
              </a:rPr>
              <a:t>&lt;Virtual Address&gt; =   </a:t>
            </a:r>
          </a:p>
          <a:p>
            <a:r>
              <a:rPr lang="en-US" sz="1200" dirty="0">
                <a:solidFill>
                  <a:srgbClr val="FF0000"/>
                </a:solidFill>
                <a:latin typeface="Gill Sans Light"/>
              </a:rPr>
              <a:t>	&lt;Page #&gt; &lt;Page Offset&gt;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07BD1157-AC89-A64B-BAD0-DCBC70327336}"/>
              </a:ext>
            </a:extLst>
          </p:cNvPr>
          <p:cNvSpPr/>
          <p:nvPr/>
        </p:nvSpPr>
        <p:spPr>
          <a:xfrm>
            <a:off x="9189579" y="2616499"/>
            <a:ext cx="119641" cy="5437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E1B25F-06D6-2547-8820-0B000A4795AF}"/>
              </a:ext>
            </a:extLst>
          </p:cNvPr>
          <p:cNvSpPr/>
          <p:nvPr/>
        </p:nvSpPr>
        <p:spPr bwMode="auto">
          <a:xfrm>
            <a:off x="7841299" y="2963650"/>
            <a:ext cx="1281510" cy="5956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D1A700-5889-4645-97A1-A267A2EA9FC7}"/>
              </a:ext>
            </a:extLst>
          </p:cNvPr>
          <p:cNvSpPr txBox="1"/>
          <p:nvPr/>
        </p:nvSpPr>
        <p:spPr>
          <a:xfrm>
            <a:off x="9297344" y="2716639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/>
              </a:rPr>
              <a:t>Page</a:t>
            </a:r>
            <a:r>
              <a:rPr lang="en-US" sz="1200" dirty="0">
                <a:latin typeface="Gill Sans Light"/>
              </a:rPr>
              <a:t> (</a:t>
            </a:r>
            <a:r>
              <a:rPr lang="en-US" sz="1200" dirty="0" err="1">
                <a:latin typeface="Gill Sans Light"/>
              </a:rPr>
              <a:t>eg</a:t>
            </a:r>
            <a:r>
              <a:rPr lang="en-US" sz="1200" dirty="0">
                <a:latin typeface="Gill Sans Light"/>
              </a:rPr>
              <a:t>, 4 kb)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8D47C7-9C96-DD43-84ED-731638396F0A}"/>
              </a:ext>
            </a:extLst>
          </p:cNvPr>
          <p:cNvCxnSpPr/>
          <p:nvPr/>
        </p:nvCxnSpPr>
        <p:spPr>
          <a:xfrm flipH="1">
            <a:off x="3449828" y="2377142"/>
            <a:ext cx="398629" cy="60735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654CF8-6557-8B48-9B77-20F94909CAD1}"/>
              </a:ext>
            </a:extLst>
          </p:cNvPr>
          <p:cNvCxnSpPr/>
          <p:nvPr/>
        </p:nvCxnSpPr>
        <p:spPr>
          <a:xfrm>
            <a:off x="4980432" y="1773065"/>
            <a:ext cx="0" cy="565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46E033-DE33-D943-8A5C-D6EE08EB71E7}"/>
              </a:ext>
            </a:extLst>
          </p:cNvPr>
          <p:cNvSpPr/>
          <p:nvPr/>
        </p:nvSpPr>
        <p:spPr>
          <a:xfrm>
            <a:off x="4126390" y="1839160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ill Sans Light"/>
              </a:rPr>
              <a:t>&lt;Page #&gt; </a:t>
            </a:r>
            <a:endParaRPr lang="en-US" sz="1200" dirty="0">
              <a:latin typeface="Gill Sans Ligh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46DBDA-D2B7-254B-A999-F6EFF6E3360D}"/>
              </a:ext>
            </a:extLst>
          </p:cNvPr>
          <p:cNvSpPr/>
          <p:nvPr/>
        </p:nvSpPr>
        <p:spPr>
          <a:xfrm>
            <a:off x="5105400" y="2285657"/>
            <a:ext cx="1264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Gill Sans Light"/>
              </a:rPr>
              <a:t>&lt;Frame </a:t>
            </a:r>
            <a:r>
              <a:rPr lang="en-US" sz="1200" dirty="0" err="1">
                <a:solidFill>
                  <a:srgbClr val="002060"/>
                </a:solidFill>
                <a:latin typeface="Gill Sans Light"/>
              </a:rPr>
              <a:t>Addr</a:t>
            </a:r>
            <a:r>
              <a:rPr lang="en-US" sz="1200" dirty="0">
                <a:solidFill>
                  <a:srgbClr val="002060"/>
                </a:solidFill>
                <a:latin typeface="Gill Sans Light"/>
              </a:rPr>
              <a:t>&gt;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45DFD2-53DE-7047-9BF9-80D5CF9FEF01}"/>
              </a:ext>
            </a:extLst>
          </p:cNvPr>
          <p:cNvCxnSpPr>
            <a:cxnSpLocks/>
          </p:cNvCxnSpPr>
          <p:nvPr/>
        </p:nvCxnSpPr>
        <p:spPr>
          <a:xfrm>
            <a:off x="7758185" y="2611838"/>
            <a:ext cx="0" cy="4113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F81082B-E18B-CB49-83AA-752D5F59C515}"/>
              </a:ext>
            </a:extLst>
          </p:cNvPr>
          <p:cNvSpPr/>
          <p:nvPr/>
        </p:nvSpPr>
        <p:spPr>
          <a:xfrm>
            <a:off x="6586716" y="2659084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Gill Sans Light"/>
              </a:rPr>
              <a:t>&lt;Page Offset&gt; </a:t>
            </a:r>
            <a:endParaRPr lang="en-US" sz="1200" dirty="0">
              <a:latin typeface="Gill Sans Ligh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3D08B22-EE5A-8344-AE23-6AE5A1CA9B0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372488" y="2419557"/>
            <a:ext cx="1496242" cy="20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DE9DA8-550E-7A45-9D52-CC349A92A06B}"/>
              </a:ext>
            </a:extLst>
          </p:cNvPr>
          <p:cNvCxnSpPr/>
          <p:nvPr/>
        </p:nvCxnSpPr>
        <p:spPr>
          <a:xfrm>
            <a:off x="5337398" y="2338303"/>
            <a:ext cx="0" cy="158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9D7B31-C32C-DD47-80D0-72926DDEB1DB}"/>
              </a:ext>
            </a:extLst>
          </p:cNvPr>
          <p:cNvCxnSpPr>
            <a:cxnSpLocks/>
          </p:cNvCxnSpPr>
          <p:nvPr/>
        </p:nvCxnSpPr>
        <p:spPr>
          <a:xfrm flipV="1">
            <a:off x="6372489" y="1902278"/>
            <a:ext cx="1468811" cy="68710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21B6A67-9D38-FA4E-8636-07EBDC3B0C66}"/>
              </a:ext>
            </a:extLst>
          </p:cNvPr>
          <p:cNvSpPr/>
          <p:nvPr/>
        </p:nvSpPr>
        <p:spPr bwMode="auto">
          <a:xfrm>
            <a:off x="2177906" y="3564145"/>
            <a:ext cx="1281510" cy="1541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5CD146-F4F1-AA4C-A01F-3DDA3A8523FA}"/>
              </a:ext>
            </a:extLst>
          </p:cNvPr>
          <p:cNvSpPr txBox="1"/>
          <p:nvPr/>
        </p:nvSpPr>
        <p:spPr>
          <a:xfrm>
            <a:off x="2355156" y="2550037"/>
            <a:ext cx="981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/>
                <a:ea typeface="Gill Sans" charset="0"/>
                <a:cs typeface="Gill Sans" charset="0"/>
              </a:rPr>
              <a:t>instruction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DBF066-84FC-894E-A5D4-EC422E695360}"/>
              </a:ext>
            </a:extLst>
          </p:cNvPr>
          <p:cNvSpPr txBox="1"/>
          <p:nvPr/>
        </p:nvSpPr>
        <p:spPr>
          <a:xfrm>
            <a:off x="2363750" y="3495357"/>
            <a:ext cx="778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Light"/>
                <a:ea typeface="Gill Sans" charset="0"/>
                <a:cs typeface="Gill Sans" charset="0"/>
              </a:rPr>
              <a:t>PT </a:t>
            </a:r>
            <a:r>
              <a:rPr lang="en-US" sz="1200" dirty="0" err="1">
                <a:latin typeface="Gill Sans Light"/>
                <a:ea typeface="Gill Sans" charset="0"/>
                <a:cs typeface="Gill Sans" charset="0"/>
              </a:rPr>
              <a:t>Addr</a:t>
            </a:r>
            <a:endParaRPr lang="en-US" sz="1200" dirty="0">
              <a:latin typeface="Gill Sans Light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720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Administrivia: 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11582400" cy="5867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Should be working on Homework 0 already! </a:t>
            </a:r>
            <a:r>
              <a:rPr lang="en-US" dirty="0">
                <a:sym typeface="Symbol" panose="05050102010706020507" pitchFamily="18" charset="2"/>
              </a:rPr>
              <a:t>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Due Friday (9/6)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cs162-xx account, </a:t>
            </a:r>
            <a:r>
              <a:rPr lang="en-US" dirty="0" err="1"/>
              <a:t>Github</a:t>
            </a:r>
            <a:r>
              <a:rPr lang="en-US" dirty="0"/>
              <a:t> account, registration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VM environment for the course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Get familiar with all the cs162 tools, submitting to </a:t>
            </a:r>
            <a:r>
              <a:rPr lang="en-US" dirty="0" err="1"/>
              <a:t>autograder</a:t>
            </a:r>
            <a:r>
              <a:rPr lang="en-US" dirty="0"/>
              <a:t> via </a:t>
            </a:r>
            <a:r>
              <a:rPr lang="en-US" dirty="0" err="1"/>
              <a:t>git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Start Project 0 Monday!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To be done on your own – like a homework</a:t>
            </a:r>
          </a:p>
          <a:p>
            <a:pPr>
              <a:spcBef>
                <a:spcPts val="600"/>
              </a:spcBef>
            </a:pPr>
            <a:r>
              <a:rPr lang="en-US" dirty="0"/>
              <a:t>Reminder of Resources for you (look at Resources tab on homepage!)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Quick tutorial about C: Ladder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Oreilly</a:t>
            </a:r>
            <a:r>
              <a:rPr lang="en-US" dirty="0"/>
              <a:t> Books on: C language, </a:t>
            </a:r>
            <a:r>
              <a:rPr lang="en-US" dirty="0" err="1"/>
              <a:t>Git</a:t>
            </a:r>
            <a:r>
              <a:rPr lang="en-US" dirty="0"/>
              <a:t> environment, Rust (for later)</a:t>
            </a:r>
          </a:p>
          <a:p>
            <a:pPr>
              <a:spcBef>
                <a:spcPts val="600"/>
              </a:spcBef>
            </a:pPr>
            <a:r>
              <a:rPr lang="en-US" dirty="0"/>
              <a:t>Slip days: I’d bank these and not spend them right away!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You have 6 slip days for homework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You have 7 slip days for projects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(Very) Limited credit when late and run out of slip days</a:t>
            </a:r>
          </a:p>
          <a:p>
            <a:pPr>
              <a:spcBef>
                <a:spcPts val="600"/>
              </a:spcBef>
            </a:pPr>
            <a:r>
              <a:rPr lang="en-US" dirty="0"/>
              <a:t>Please don’t use slip days on Homework 0 / Project 0!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start off on wrong foot!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85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r>
              <a:rPr lang="en-US" dirty="0"/>
              <a:t>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838200"/>
            <a:ext cx="11836400" cy="51054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Monday is an optional REVIEW session for C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Time and location/Zoom link TBA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May be recorded</a:t>
            </a:r>
          </a:p>
          <a:p>
            <a:r>
              <a:rPr lang="en-US" dirty="0"/>
              <a:t>Class size is fixed at 316 students; 10 discussion sections</a:t>
            </a:r>
          </a:p>
          <a:p>
            <a:pPr lvl="1"/>
            <a:r>
              <a:rPr lang="en-US" dirty="0"/>
              <a:t>Will be moving more students from waitlist </a:t>
            </a:r>
            <a:r>
              <a:rPr lang="en-US" dirty="0">
                <a:sym typeface="Symbol" panose="05050102010706020507" pitchFamily="18" charset="2"/>
              </a:rPr>
              <a:t></a:t>
            </a:r>
            <a:r>
              <a:rPr lang="en-US" dirty="0"/>
              <a:t> class as students drop</a:t>
            </a:r>
          </a:p>
          <a:p>
            <a:pPr lvl="1"/>
            <a:r>
              <a:rPr lang="en-US" dirty="0"/>
              <a:t>If you are on waitlist, </a:t>
            </a:r>
            <a:r>
              <a:rPr lang="en-US" i="1" dirty="0"/>
              <a:t>assume you could get into the class at any time in next week or so!</a:t>
            </a:r>
          </a:p>
          <a:p>
            <a:pPr lvl="1"/>
            <a:r>
              <a:rPr lang="en-US" dirty="0"/>
              <a:t>Keep up with work (until you drop from the class, or we close the class)</a:t>
            </a:r>
          </a:p>
          <a:p>
            <a:pPr lvl="2"/>
            <a:r>
              <a:rPr lang="en-US" dirty="0"/>
              <a:t>If cannot get credentials for </a:t>
            </a:r>
            <a:r>
              <a:rPr lang="en-US" dirty="0" err="1"/>
              <a:t>autograder</a:t>
            </a:r>
            <a:r>
              <a:rPr lang="en-US" dirty="0"/>
              <a:t>, contact us (I believe we have an Ed thread for that!)</a:t>
            </a:r>
          </a:p>
          <a:p>
            <a:r>
              <a:rPr lang="en-US" dirty="0">
                <a:solidFill>
                  <a:srgbClr val="FF0000"/>
                </a:solidFill>
              </a:rPr>
              <a:t>Friday (9/6) is drop day for this class!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Very hard to drop afterwards…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Please drop sooner if you are going to anyway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 Let someone else in!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99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Third OS Concept: Process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838200" y="762000"/>
            <a:ext cx="10287000" cy="5638800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Definition: </a:t>
            </a:r>
            <a:r>
              <a:rPr lang="en-US" altLang="en-US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xecution environment with Restricted Rights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(Protected) Address Space with One or More Threads</a:t>
            </a:r>
          </a:p>
          <a:p>
            <a:pPr lvl="1"/>
            <a:r>
              <a:rPr lang="en-US" altLang="en-US" dirty="0"/>
              <a:t>Owns memory (address space)</a:t>
            </a:r>
          </a:p>
          <a:p>
            <a:pPr lvl="1"/>
            <a:r>
              <a:rPr lang="en-US" altLang="en-US" dirty="0"/>
              <a:t>Owns file descriptors, file system context, …</a:t>
            </a:r>
          </a:p>
          <a:p>
            <a:pPr lvl="1"/>
            <a:r>
              <a:rPr lang="en-US" altLang="en-US" dirty="0"/>
              <a:t>Encapsulate one or more threads sharing process resources</a:t>
            </a:r>
          </a:p>
          <a:p>
            <a:r>
              <a:rPr lang="en-US" altLang="en-US" dirty="0"/>
              <a:t>Application program executes as a process</a:t>
            </a:r>
          </a:p>
          <a:p>
            <a:pPr lvl="1"/>
            <a:r>
              <a:rPr lang="en-US" altLang="en-US" dirty="0"/>
              <a:t>Complex applications can fork/exec child processes [later!]</a:t>
            </a:r>
          </a:p>
          <a:p>
            <a:r>
              <a:rPr lang="en-US" altLang="en-US" dirty="0"/>
              <a:t>Why </a:t>
            </a:r>
            <a:r>
              <a:rPr lang="en-US" altLang="en-US" dirty="0">
                <a:latin typeface="Gill Sans" charset="0"/>
                <a:ea typeface="Gill Sans" charset="0"/>
                <a:cs typeface="Gill Sans" charset="0"/>
              </a:rPr>
              <a:t>processes</a:t>
            </a:r>
            <a:r>
              <a:rPr lang="en-US" altLang="en-US" dirty="0"/>
              <a:t>? 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Protected from each other!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OS Protected from them</a:t>
            </a:r>
          </a:p>
          <a:p>
            <a:pPr lvl="1"/>
            <a:r>
              <a:rPr lang="en-US" altLang="en-US" dirty="0"/>
              <a:t>Processes provides memory protection</a:t>
            </a:r>
          </a:p>
          <a:p>
            <a:r>
              <a:rPr lang="en-US" altLang="en-US" dirty="0"/>
              <a:t>Fundamental tradeoff between protection and efficiency</a:t>
            </a:r>
          </a:p>
          <a:p>
            <a:pPr lvl="1"/>
            <a:r>
              <a:rPr lang="en-US" altLang="en-US" dirty="0"/>
              <a:t>Communication easier </a:t>
            </a:r>
            <a:r>
              <a:rPr lang="en-US" altLang="en-US" i="1" dirty="0"/>
              <a:t>within</a:t>
            </a:r>
            <a:r>
              <a:rPr lang="en-US" altLang="en-US" dirty="0"/>
              <a:t> a process</a:t>
            </a:r>
          </a:p>
          <a:p>
            <a:pPr lvl="1"/>
            <a:r>
              <a:rPr lang="en-US" altLang="en-US" dirty="0"/>
              <a:t>Communication harder </a:t>
            </a:r>
            <a:r>
              <a:rPr lang="en-US" altLang="en-US" i="1" dirty="0"/>
              <a:t>between </a:t>
            </a:r>
            <a:r>
              <a:rPr lang="en-US" altLang="en-US" dirty="0"/>
              <a:t>processes</a:t>
            </a:r>
          </a:p>
          <a:p>
            <a:pPr>
              <a:buFontTx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6610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and Multithreaded Processes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72200" y="981191"/>
            <a:ext cx="6003926" cy="3438409"/>
          </a:xfrm>
        </p:spPr>
        <p:txBody>
          <a:bodyPr/>
          <a:lstStyle/>
          <a:p>
            <a:r>
              <a:rPr lang="en-US" altLang="en-US" dirty="0"/>
              <a:t>Threads encapsulate </a:t>
            </a:r>
            <a:r>
              <a:rPr lang="en-US" altLang="en-US" dirty="0">
                <a:solidFill>
                  <a:srgbClr val="FF0000"/>
                </a:solidFill>
              </a:rPr>
              <a:t>concurrency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“Active” component</a:t>
            </a:r>
          </a:p>
          <a:p>
            <a:r>
              <a:rPr lang="en-US" altLang="en-US" dirty="0"/>
              <a:t>Address spaces encapsulate </a:t>
            </a:r>
            <a:r>
              <a:rPr lang="en-US" altLang="en-US" dirty="0">
                <a:solidFill>
                  <a:srgbClr val="FF0000"/>
                </a:solidFill>
              </a:rPr>
              <a:t>protection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“Passive” component</a:t>
            </a:r>
          </a:p>
          <a:p>
            <a:pPr lvl="1"/>
            <a:r>
              <a:rPr lang="en-US" altLang="en-US" dirty="0"/>
              <a:t>Keeps buggy programs from crashing</a:t>
            </a:r>
            <a:br>
              <a:rPr lang="en-US" altLang="en-US" dirty="0"/>
            </a:br>
            <a:r>
              <a:rPr lang="en-US" altLang="en-US" dirty="0"/>
              <a:t>the system</a:t>
            </a:r>
          </a:p>
          <a:p>
            <a:r>
              <a:rPr lang="en-US" altLang="en-US" dirty="0"/>
              <a:t>Why have multiple threads per address space?</a:t>
            </a:r>
          </a:p>
          <a:p>
            <a:pPr lvl="1"/>
            <a:r>
              <a:rPr lang="en-US" altLang="en-US" dirty="0"/>
              <a:t>Parallelism: take advantage of actual hardware parallelism (e.g. multicore)</a:t>
            </a:r>
          </a:p>
          <a:p>
            <a:pPr lvl="1"/>
            <a:r>
              <a:rPr lang="en-US" altLang="en-US" dirty="0"/>
              <a:t>Concurrency: ease of handling I/O and other simultaneous events</a:t>
            </a:r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11746" r="392" b="11746"/>
          <a:stretch>
            <a:fillRect/>
          </a:stretch>
        </p:blipFill>
        <p:spPr bwMode="auto">
          <a:xfrm>
            <a:off x="152400" y="1371600"/>
            <a:ext cx="5791200" cy="3438409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466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49EC-C61A-4927-86F5-E876D067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and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481BB-AA71-414D-9413-BF69997E3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 We Need Processes??</a:t>
            </a:r>
          </a:p>
          <a:p>
            <a:pPr lvl="1"/>
            <a:r>
              <a:rPr lang="en-US" dirty="0"/>
              <a:t>Reliability: bugs can only overwrite memory of process they are in</a:t>
            </a:r>
          </a:p>
          <a:p>
            <a:pPr lvl="1"/>
            <a:r>
              <a:rPr lang="en-US" dirty="0"/>
              <a:t>Security and privacy: malicious or compromised process can’t read or write other process’ data</a:t>
            </a:r>
          </a:p>
          <a:p>
            <a:pPr lvl="1"/>
            <a:r>
              <a:rPr lang="en-US" dirty="0"/>
              <a:t>(to some degree) Fairness: enforce shares of disk, CPU</a:t>
            </a:r>
          </a:p>
          <a:p>
            <a:r>
              <a:rPr lang="en-US" dirty="0"/>
              <a:t>Mechanisms:</a:t>
            </a:r>
          </a:p>
          <a:p>
            <a:pPr lvl="1"/>
            <a:r>
              <a:rPr lang="en-US" dirty="0"/>
              <a:t>Address translation: address space only contains its own data</a:t>
            </a:r>
          </a:p>
          <a:p>
            <a:pPr lvl="1"/>
            <a:r>
              <a:rPr lang="en-US" dirty="0"/>
              <a:t>BUT: why can’t a process change the page table pointer?</a:t>
            </a:r>
          </a:p>
          <a:p>
            <a:pPr lvl="2"/>
            <a:r>
              <a:rPr lang="en-US" dirty="0"/>
              <a:t>Or use I/O instructions to bypass the system?</a:t>
            </a:r>
          </a:p>
          <a:p>
            <a:pPr lvl="1"/>
            <a:r>
              <a:rPr lang="en-US" dirty="0"/>
              <a:t>Hardware must support </a:t>
            </a:r>
            <a:r>
              <a:rPr lang="en-US" b="1" dirty="0"/>
              <a:t>privilege levels</a:t>
            </a:r>
          </a:p>
        </p:txBody>
      </p:sp>
    </p:spTree>
    <p:extLst>
      <p:ext uri="{BB962C8B-B14F-4D97-AF65-F5344CB8AC3E}">
        <p14:creationId xmlns:p14="http://schemas.microsoft.com/office/powerpoint/2010/main" val="305265883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EBCE-2DB2-4932-AF1A-8F3FEFA8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OS Concept:  Dual Mode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6558F-1319-42A4-AD6F-4F24FBDBC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10515600" cy="31240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Hardware</a:t>
            </a:r>
            <a:r>
              <a:rPr lang="en-US" dirty="0"/>
              <a:t> provides at least two modes (at least 1 mode bit):</a:t>
            </a:r>
          </a:p>
          <a:p>
            <a:pPr lvl="1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Kernel Mode </a:t>
            </a:r>
            <a:r>
              <a:rPr lang="en-US" dirty="0"/>
              <a:t>(or “supervisor” mode)</a:t>
            </a:r>
          </a:p>
          <a:p>
            <a:pPr lvl="1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User Mode</a:t>
            </a:r>
          </a:p>
          <a:p>
            <a:r>
              <a:rPr lang="en-US" dirty="0"/>
              <a:t>Certain operations are </a:t>
            </a:r>
            <a:r>
              <a:rPr lang="en-US" dirty="0">
                <a:solidFill>
                  <a:srgbClr val="FF0000"/>
                </a:solidFill>
              </a:rPr>
              <a:t>prohibited</a:t>
            </a:r>
            <a:r>
              <a:rPr lang="en-US" dirty="0"/>
              <a:t> when running in user mode</a:t>
            </a:r>
          </a:p>
          <a:p>
            <a:pPr lvl="1"/>
            <a:r>
              <a:rPr lang="en-US" dirty="0"/>
              <a:t>Changing the page table pointer, disabling interrupts, interacting directly w/ hardware, writing to kernel memory</a:t>
            </a:r>
          </a:p>
          <a:p>
            <a:r>
              <a:rPr lang="en-US" dirty="0"/>
              <a:t>Carefully controlled transitions between user mode and kernel mode</a:t>
            </a:r>
          </a:p>
          <a:p>
            <a:pPr lvl="1"/>
            <a:r>
              <a:rPr lang="en-US" dirty="0"/>
              <a:t>System calls, interrupts, exceptions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87741-2BDD-4FAA-B56A-DEB5D17A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51" y="4117547"/>
            <a:ext cx="6400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94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 example: UNIX System Structure</a:t>
            </a:r>
          </a:p>
        </p:txBody>
      </p:sp>
      <p:grpSp>
        <p:nvGrpSpPr>
          <p:cNvPr id="46083" name="Group 12"/>
          <p:cNvGrpSpPr>
            <a:grpSpLocks/>
          </p:cNvGrpSpPr>
          <p:nvPr/>
        </p:nvGrpSpPr>
        <p:grpSpPr bwMode="auto">
          <a:xfrm>
            <a:off x="1752600" y="1219200"/>
            <a:ext cx="8491538" cy="3994150"/>
            <a:chOff x="191" y="720"/>
            <a:chExt cx="5349" cy="2516"/>
          </a:xfrm>
        </p:grpSpPr>
        <p:pic>
          <p:nvPicPr>
            <p:cNvPr id="46084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" t="10139" r="380" b="10139"/>
            <a:stretch>
              <a:fillRect/>
            </a:stretch>
          </p:blipFill>
          <p:spPr bwMode="auto">
            <a:xfrm>
              <a:off x="1344" y="720"/>
              <a:ext cx="4176" cy="2516"/>
            </a:xfrm>
            <a:prstGeom prst="rect">
              <a:avLst/>
            </a:prstGeom>
            <a:noFill/>
            <a:ln w="38100" cmpd="dbl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085" name="Text Box 4"/>
            <p:cNvSpPr txBox="1">
              <a:spLocks noChangeArrowheads="1"/>
            </p:cNvSpPr>
            <p:nvPr/>
          </p:nvSpPr>
          <p:spPr bwMode="auto">
            <a:xfrm>
              <a:off x="260" y="945"/>
              <a:ext cx="95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000">
                  <a:solidFill>
                    <a:schemeClr val="hlink"/>
                  </a:solidFill>
                </a:rPr>
                <a:t>User Mode</a:t>
              </a:r>
            </a:p>
          </p:txBody>
        </p:sp>
        <p:sp>
          <p:nvSpPr>
            <p:cNvPr id="46086" name="Text Box 5"/>
            <p:cNvSpPr txBox="1">
              <a:spLocks noChangeArrowheads="1"/>
            </p:cNvSpPr>
            <p:nvPr/>
          </p:nvSpPr>
          <p:spPr bwMode="auto">
            <a:xfrm>
              <a:off x="207" y="1972"/>
              <a:ext cx="10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000">
                  <a:solidFill>
                    <a:schemeClr val="hlink"/>
                  </a:solidFill>
                </a:rPr>
                <a:t>Kernel Mode</a:t>
              </a:r>
            </a:p>
          </p:txBody>
        </p:sp>
        <p:sp>
          <p:nvSpPr>
            <p:cNvPr id="46087" name="Line 6"/>
            <p:cNvSpPr>
              <a:spLocks noChangeShapeType="1"/>
            </p:cNvSpPr>
            <p:nvPr/>
          </p:nvSpPr>
          <p:spPr bwMode="auto">
            <a:xfrm flipV="1">
              <a:off x="191" y="1555"/>
              <a:ext cx="534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8" name="Line 7"/>
            <p:cNvSpPr>
              <a:spLocks noChangeShapeType="1"/>
            </p:cNvSpPr>
            <p:nvPr/>
          </p:nvSpPr>
          <p:spPr bwMode="auto">
            <a:xfrm flipV="1">
              <a:off x="192" y="2784"/>
              <a:ext cx="534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89" name="Text Box 8"/>
            <p:cNvSpPr txBox="1">
              <a:spLocks noChangeArrowheads="1"/>
            </p:cNvSpPr>
            <p:nvPr/>
          </p:nvSpPr>
          <p:spPr bwMode="auto">
            <a:xfrm>
              <a:off x="301" y="2913"/>
              <a:ext cx="8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000">
                  <a:solidFill>
                    <a:schemeClr val="hlink"/>
                  </a:solidFill>
                </a:rPr>
                <a:t>Hardware</a:t>
              </a:r>
            </a:p>
          </p:txBody>
        </p:sp>
        <p:sp>
          <p:nvSpPr>
            <p:cNvPr id="46090" name="Text Box 9"/>
            <p:cNvSpPr txBox="1">
              <a:spLocks noChangeArrowheads="1"/>
            </p:cNvSpPr>
            <p:nvPr/>
          </p:nvSpPr>
          <p:spPr bwMode="auto">
            <a:xfrm>
              <a:off x="1776" y="816"/>
              <a:ext cx="93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/>
                <a:t>Applications</a:t>
              </a:r>
            </a:p>
          </p:txBody>
        </p:sp>
        <p:sp>
          <p:nvSpPr>
            <p:cNvPr id="46091" name="Text Box 10"/>
            <p:cNvSpPr txBox="1">
              <a:spLocks noChangeArrowheads="1"/>
            </p:cNvSpPr>
            <p:nvPr/>
          </p:nvSpPr>
          <p:spPr bwMode="auto">
            <a:xfrm>
              <a:off x="1776" y="1152"/>
              <a:ext cx="109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9" tIns="45714" rIns="91429" bIns="45714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/>
                <a:t>Standard Libs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448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User/Kernel (Privileged)</a:t>
            </a:r>
            <a:r>
              <a:rPr lang="en-US" baseline="0" dirty="0"/>
              <a:t>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5638800"/>
            <a:ext cx="7620000" cy="533400"/>
          </a:xfrm>
        </p:spPr>
        <p:txBody>
          <a:bodyPr/>
          <a:lstStyle/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Block Arc 6"/>
          <p:cNvSpPr/>
          <p:nvPr/>
        </p:nvSpPr>
        <p:spPr bwMode="auto">
          <a:xfrm>
            <a:off x="2819400" y="990600"/>
            <a:ext cx="6324600" cy="5334000"/>
          </a:xfrm>
          <a:prstGeom prst="blockArc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14800" y="2318266"/>
            <a:ext cx="3733800" cy="210133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1" y="1219200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latin typeface="Gill Sans" charset="0"/>
                <a:ea typeface="Gill Sans" charset="0"/>
                <a:cs typeface="Gill Sans" charset="0"/>
              </a:rPr>
              <a:t>User Mode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1" y="3048000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latin typeface="Gill Sans" charset="0"/>
                <a:ea typeface="Gill Sans" charset="0"/>
                <a:cs typeface="Gill Sans" charset="0"/>
              </a:rPr>
              <a:t>Kernel Mode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590800" y="3657600"/>
            <a:ext cx="6858000" cy="914400"/>
          </a:xfrm>
          <a:prstGeom prst="rect">
            <a:avLst/>
          </a:prstGeom>
          <a:pattFill prst="horzBrick">
            <a:fgClr>
              <a:srgbClr val="FF0000"/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3314700" y="3924300"/>
            <a:ext cx="457200" cy="1752600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51054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Full HW access</a:t>
            </a:r>
          </a:p>
        </p:txBody>
      </p:sp>
      <p:sp>
        <p:nvSpPr>
          <p:cNvPr id="15" name="Right Brace 14"/>
          <p:cNvSpPr/>
          <p:nvPr/>
        </p:nvSpPr>
        <p:spPr bwMode="auto">
          <a:xfrm rot="5400000">
            <a:off x="5905500" y="3162300"/>
            <a:ext cx="457200" cy="3276600"/>
          </a:xfrm>
          <a:prstGeom prst="rightBrace">
            <a:avLst>
              <a:gd name="adj1" fmla="val 0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7001" y="51054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Limited HW access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886201" y="2895600"/>
            <a:ext cx="900579" cy="674132"/>
            <a:chOff x="2362200" y="3048000"/>
            <a:chExt cx="900579" cy="674132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 flipV="1">
              <a:off x="2362200" y="3048000"/>
              <a:ext cx="53340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590800" y="3352800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exec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3886201" y="2133600"/>
            <a:ext cx="914403" cy="838200"/>
            <a:chOff x="6195245" y="3124200"/>
            <a:chExt cx="1130426" cy="419100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flipH="1">
              <a:off x="6208204" y="3314700"/>
              <a:ext cx="458059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195245" y="3124200"/>
              <a:ext cx="11304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syscall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696200" y="2971800"/>
            <a:ext cx="1305876" cy="609600"/>
            <a:chOff x="6019800" y="2971800"/>
            <a:chExt cx="1305876" cy="609600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H="1">
              <a:off x="6019800" y="32004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6781800" y="2971800"/>
              <a:ext cx="5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exit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00603" y="2165866"/>
            <a:ext cx="530167" cy="870466"/>
            <a:chOff x="2590803" y="2927866"/>
            <a:chExt cx="530167" cy="870466"/>
          </a:xfrm>
        </p:grpSpPr>
        <p:cxnSp>
          <p:nvCxnSpPr>
            <p:cNvPr id="30" name="Straight Arrow Connector 29"/>
            <p:cNvCxnSpPr>
              <a:endCxn id="21" idx="1"/>
            </p:cNvCxnSpPr>
            <p:nvPr/>
          </p:nvCxnSpPr>
          <p:spPr bwMode="auto">
            <a:xfrm flipH="1" flipV="1">
              <a:off x="2590803" y="2927866"/>
              <a:ext cx="304797" cy="4249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667000" y="34290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rtn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5105399" y="1752600"/>
            <a:ext cx="1295400" cy="990600"/>
            <a:chOff x="5535835" y="3064133"/>
            <a:chExt cx="1601432" cy="4953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6477853" y="3254633"/>
              <a:ext cx="188404" cy="304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535835" y="3064133"/>
              <a:ext cx="160143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interrupt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91201" y="2209804"/>
            <a:ext cx="385042" cy="826533"/>
            <a:chOff x="2971803" y="3200400"/>
            <a:chExt cx="385047" cy="589609"/>
          </a:xfrm>
        </p:grpSpPr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3124205" y="3200400"/>
              <a:ext cx="76201" cy="2717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2971803" y="3526545"/>
              <a:ext cx="385047" cy="263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rfi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 bwMode="auto">
          <a:xfrm flipH="1">
            <a:off x="5410200" y="3505200"/>
            <a:ext cx="3048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5943600" y="3505200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6172200" y="3505200"/>
            <a:ext cx="1524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7" name="Straight Arrow Connector 56"/>
          <p:cNvCxnSpPr>
            <a:endCxn id="41" idx="3"/>
          </p:cNvCxnSpPr>
          <p:nvPr/>
        </p:nvCxnSpPr>
        <p:spPr bwMode="auto">
          <a:xfrm flipH="1" flipV="1">
            <a:off x="6176244" y="2851670"/>
            <a:ext cx="376957" cy="126313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9" name="TextBox 58"/>
          <p:cNvSpPr txBox="1"/>
          <p:nvPr/>
        </p:nvSpPr>
        <p:spPr>
          <a:xfrm flipH="1">
            <a:off x="6629400" y="1905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exception</a:t>
            </a:r>
          </a:p>
        </p:txBody>
      </p:sp>
      <p:cxnSp>
        <p:nvCxnSpPr>
          <p:cNvPr id="61" name="Straight Arrow Connector 60"/>
          <p:cNvCxnSpPr/>
          <p:nvPr/>
        </p:nvCxnSpPr>
        <p:spPr bwMode="auto">
          <a:xfrm flipH="1">
            <a:off x="6858000" y="2286000"/>
            <a:ext cx="38100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929123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Layers of Protection for Modern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12800" y="4800600"/>
            <a:ext cx="10566400" cy="1676400"/>
          </a:xfrm>
        </p:spPr>
        <p:txBody>
          <a:bodyPr/>
          <a:lstStyle/>
          <a:p>
            <a:r>
              <a:rPr lang="en-US" dirty="0"/>
              <a:t>Additional layers of protection through virtual machines or containers</a:t>
            </a:r>
          </a:p>
          <a:p>
            <a:pPr lvl="1"/>
            <a:r>
              <a:rPr lang="en-US" dirty="0"/>
              <a:t>Run a complete operating system in a virtual machine</a:t>
            </a:r>
          </a:p>
          <a:p>
            <a:pPr lvl="1"/>
            <a:r>
              <a:rPr lang="en-US" dirty="0"/>
              <a:t>Package all the libraries associated with an app into a container for execution</a:t>
            </a:r>
          </a:p>
          <a:p>
            <a:r>
              <a:rPr lang="en-US" dirty="0">
                <a:latin typeface="Gill Sans Light"/>
              </a:rPr>
              <a:t>More on these ideas later in the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Virtual Machine (VM) vs. Container | by Martin Kaschke | Medium">
            <a:extLst>
              <a:ext uri="{FF2B5EF4-FFF2-40B4-BE49-F238E27FC236}">
                <a16:creationId xmlns:a16="http://schemas.microsoft.com/office/drawing/2014/main" id="{CB5C6E79-E36A-7FA0-D5FC-648FFB1F2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55" y="838200"/>
            <a:ext cx="7944290" cy="380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6571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879991-CD3B-0925-5819-83248EBDE8AF}"/>
              </a:ext>
            </a:extLst>
          </p:cNvPr>
          <p:cNvSpPr/>
          <p:nvPr/>
        </p:nvSpPr>
        <p:spPr bwMode="auto">
          <a:xfrm>
            <a:off x="821504" y="4063077"/>
            <a:ext cx="8170095" cy="1168399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970F8F-DD1A-8EC0-1294-D14C63DA1F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379612" y="3815737"/>
            <a:ext cx="1143241" cy="1143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3CDA5-E10D-D173-717C-38F9C6F6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Virtualization: Virtual Machine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B69C8-BD68-1ED0-5A1C-DD8CC0B0363C}"/>
              </a:ext>
            </a:extLst>
          </p:cNvPr>
          <p:cNvSpPr/>
          <p:nvPr/>
        </p:nvSpPr>
        <p:spPr bwMode="auto">
          <a:xfrm>
            <a:off x="821504" y="2819400"/>
            <a:ext cx="4038600" cy="53340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C833F-74E2-709B-883A-70B992B9BAA0}"/>
              </a:ext>
            </a:extLst>
          </p:cNvPr>
          <p:cNvSpPr/>
          <p:nvPr/>
        </p:nvSpPr>
        <p:spPr bwMode="auto">
          <a:xfrm>
            <a:off x="1050433" y="1851330"/>
            <a:ext cx="1574800" cy="813707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1,1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45A4BB-4EBD-740E-F4F1-65496BD2A5EC}"/>
              </a:ext>
            </a:extLst>
          </p:cNvPr>
          <p:cNvSpPr txBox="1"/>
          <p:nvPr/>
        </p:nvSpPr>
        <p:spPr>
          <a:xfrm>
            <a:off x="919428" y="417024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9640E6-70AA-A6D5-899F-E4D9C3D32231}"/>
              </a:ext>
            </a:extLst>
          </p:cNvPr>
          <p:cNvSpPr/>
          <p:nvPr/>
        </p:nvSpPr>
        <p:spPr bwMode="auto">
          <a:xfrm>
            <a:off x="2042023" y="4125710"/>
            <a:ext cx="533400" cy="49616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0FE7FA-AC65-450B-5E32-3FE178BE8EF2}"/>
              </a:ext>
            </a:extLst>
          </p:cNvPr>
          <p:cNvSpPr/>
          <p:nvPr/>
        </p:nvSpPr>
        <p:spPr bwMode="auto">
          <a:xfrm>
            <a:off x="2802704" y="4164677"/>
            <a:ext cx="1016000" cy="45106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ADFEC19C-F06A-1834-6A59-08A8CC089A75}"/>
              </a:ext>
            </a:extLst>
          </p:cNvPr>
          <p:cNvSpPr/>
          <p:nvPr/>
        </p:nvSpPr>
        <p:spPr bwMode="auto">
          <a:xfrm>
            <a:off x="4250504" y="4088477"/>
            <a:ext cx="1046678" cy="571500"/>
          </a:xfrm>
          <a:prstGeom prst="can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1030" name="Picture 6" descr="Black Keyboard">
            <a:extLst>
              <a:ext uri="{FF2B5EF4-FFF2-40B4-BE49-F238E27FC236}">
                <a16:creationId xmlns:a16="http://schemas.microsoft.com/office/drawing/2014/main" id="{E0690A2D-3B61-2C6E-0FCA-2F12FAC57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75" y="4166782"/>
            <a:ext cx="1143240" cy="64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itor PNG Clip Art - Best WEB Clipart">
            <a:extLst>
              <a:ext uri="{FF2B5EF4-FFF2-40B4-BE49-F238E27FC236}">
                <a16:creationId xmlns:a16="http://schemas.microsoft.com/office/drawing/2014/main" id="{D4CA4B39-4286-9B7C-F25B-13435EA6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62" y="4121654"/>
            <a:ext cx="695542" cy="103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ED4A1E-A422-64F1-5E69-EE5D09F9980F}"/>
              </a:ext>
            </a:extLst>
          </p:cNvPr>
          <p:cNvCxnSpPr>
            <a:cxnSpLocks/>
          </p:cNvCxnSpPr>
          <p:nvPr/>
        </p:nvCxnSpPr>
        <p:spPr>
          <a:xfrm flipV="1">
            <a:off x="2269304" y="4621877"/>
            <a:ext cx="0" cy="40224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63DF74-B16F-09CD-6734-30E9C2F3CFD2}"/>
              </a:ext>
            </a:extLst>
          </p:cNvPr>
          <p:cNvCxnSpPr>
            <a:cxnSpLocks/>
          </p:cNvCxnSpPr>
          <p:nvPr/>
        </p:nvCxnSpPr>
        <p:spPr>
          <a:xfrm>
            <a:off x="2042023" y="5024123"/>
            <a:ext cx="1363727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7DF98F-BD41-2470-A907-B7D78408B982}"/>
              </a:ext>
            </a:extLst>
          </p:cNvPr>
          <p:cNvSpPr/>
          <p:nvPr/>
        </p:nvSpPr>
        <p:spPr bwMode="auto">
          <a:xfrm>
            <a:off x="3405750" y="4858124"/>
            <a:ext cx="1044306" cy="293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I/O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Ctrlr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932393-8176-3B00-AC98-DAE1967E4E4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450056" y="4998491"/>
            <a:ext cx="3524506" cy="621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483883-8BA7-107D-D4B0-68CDF225D9B4}"/>
              </a:ext>
            </a:extLst>
          </p:cNvPr>
          <p:cNvCxnSpPr>
            <a:cxnSpLocks/>
          </p:cNvCxnSpPr>
          <p:nvPr/>
        </p:nvCxnSpPr>
        <p:spPr>
          <a:xfrm flipV="1">
            <a:off x="3107504" y="4621877"/>
            <a:ext cx="0" cy="40224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729E4C-9719-C875-3613-A39544EC3423}"/>
              </a:ext>
            </a:extLst>
          </p:cNvPr>
          <p:cNvCxnSpPr>
            <a:cxnSpLocks/>
          </p:cNvCxnSpPr>
          <p:nvPr/>
        </p:nvCxnSpPr>
        <p:spPr>
          <a:xfrm flipV="1">
            <a:off x="4783904" y="4698077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71B543-1C0C-4DC2-F2DD-143DBD9FFC9E}"/>
              </a:ext>
            </a:extLst>
          </p:cNvPr>
          <p:cNvCxnSpPr>
            <a:cxnSpLocks/>
          </p:cNvCxnSpPr>
          <p:nvPr/>
        </p:nvCxnSpPr>
        <p:spPr>
          <a:xfrm flipV="1">
            <a:off x="5774504" y="4698077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F2FCA6-BC61-0127-FCFB-6D47502DFD13}"/>
              </a:ext>
            </a:extLst>
          </p:cNvPr>
          <p:cNvCxnSpPr>
            <a:cxnSpLocks/>
          </p:cNvCxnSpPr>
          <p:nvPr/>
        </p:nvCxnSpPr>
        <p:spPr>
          <a:xfrm flipV="1">
            <a:off x="6765104" y="4698077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BE5700-A70A-045F-6836-8E362C8626AB}"/>
              </a:ext>
            </a:extLst>
          </p:cNvPr>
          <p:cNvSpPr/>
          <p:nvPr/>
        </p:nvSpPr>
        <p:spPr bwMode="auto">
          <a:xfrm>
            <a:off x="3107504" y="1869070"/>
            <a:ext cx="1574800" cy="813707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1,2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7710DD-E18F-0BD1-4324-B421C9AFEA3D}"/>
              </a:ext>
            </a:extLst>
          </p:cNvPr>
          <p:cNvSpPr txBox="1"/>
          <p:nvPr/>
        </p:nvSpPr>
        <p:spPr>
          <a:xfrm>
            <a:off x="9418212" y="2286000"/>
            <a:ext cx="26246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Hypervisor creates </a:t>
            </a:r>
          </a:p>
          <a:p>
            <a:r>
              <a:rPr lang="en-US" dirty="0">
                <a:latin typeface="Gill Sans Light"/>
              </a:rPr>
              <a:t>virtual machines.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A virtual machine</a:t>
            </a:r>
          </a:p>
          <a:p>
            <a:r>
              <a:rPr lang="en-US" dirty="0">
                <a:latin typeface="Gill Sans Light"/>
              </a:rPr>
              <a:t>virtualizes* hardware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to </a:t>
            </a:r>
            <a:r>
              <a:rPr lang="en-US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Operating System </a:t>
            </a:r>
          </a:p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providing same hardware </a:t>
            </a:r>
          </a:p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abstraction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2F63B6-7DA9-D9F8-0A15-A90AC69B211B}"/>
              </a:ext>
            </a:extLst>
          </p:cNvPr>
          <p:cNvSpPr txBox="1"/>
          <p:nvPr/>
        </p:nvSpPr>
        <p:spPr>
          <a:xfrm>
            <a:off x="919428" y="5867400"/>
            <a:ext cx="9415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*virtualization: provides the illusion that each operating system is using the same physical machine;</a:t>
            </a:r>
          </a:p>
          <a:p>
            <a:r>
              <a:rPr lang="en-US" dirty="0">
                <a:latin typeface="Gill Sans Light"/>
              </a:rPr>
              <a:t>It provides fault isolation; if an OS crashes wont affect other OSes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97F73-5B28-8E28-F01F-C7744B409F2D}"/>
              </a:ext>
            </a:extLst>
          </p:cNvPr>
          <p:cNvSpPr/>
          <p:nvPr/>
        </p:nvSpPr>
        <p:spPr bwMode="auto">
          <a:xfrm>
            <a:off x="4952999" y="2815671"/>
            <a:ext cx="4038600" cy="53340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07E89-D733-3A6E-896B-AA392F561E60}"/>
              </a:ext>
            </a:extLst>
          </p:cNvPr>
          <p:cNvSpPr/>
          <p:nvPr/>
        </p:nvSpPr>
        <p:spPr bwMode="auto">
          <a:xfrm>
            <a:off x="5131129" y="1825071"/>
            <a:ext cx="1574800" cy="8137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2,1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1205B-D2B0-D3CD-BD02-8288F3F8F1F4}"/>
              </a:ext>
            </a:extLst>
          </p:cNvPr>
          <p:cNvSpPr/>
          <p:nvPr/>
        </p:nvSpPr>
        <p:spPr bwMode="auto">
          <a:xfrm>
            <a:off x="7188200" y="1842811"/>
            <a:ext cx="1574800" cy="8137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2,3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1BF28FB5-B28E-612A-CFFF-8CA66CAE5CE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16" y="4460116"/>
            <a:ext cx="1269243" cy="129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9CE6B93-9A4F-1270-24C1-1000541BA32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296" y="4460116"/>
            <a:ext cx="944721" cy="123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162B0A23-AFDF-AC7B-26F8-B3A60996197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216" y="4355040"/>
            <a:ext cx="1218784" cy="121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F1CCA9-E146-3B7C-C72E-9C047746B8EC}"/>
              </a:ext>
            </a:extLst>
          </p:cNvPr>
          <p:cNvSpPr/>
          <p:nvPr/>
        </p:nvSpPr>
        <p:spPr bwMode="auto">
          <a:xfrm>
            <a:off x="527807" y="1321724"/>
            <a:ext cx="8757489" cy="4252100"/>
          </a:xfrm>
          <a:prstGeom prst="rect">
            <a:avLst/>
          </a:prstGeom>
          <a:solidFill>
            <a:srgbClr val="FFFFFF">
              <a:alpha val="50196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486980-2D13-5214-E1F7-35ABADFEC9B7}"/>
              </a:ext>
            </a:extLst>
          </p:cNvPr>
          <p:cNvSpPr/>
          <p:nvPr/>
        </p:nvSpPr>
        <p:spPr bwMode="auto">
          <a:xfrm>
            <a:off x="822365" y="3429000"/>
            <a:ext cx="8169233" cy="533400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Hypervisor</a:t>
            </a:r>
          </a:p>
        </p:txBody>
      </p:sp>
    </p:spTree>
    <p:extLst>
      <p:ext uri="{BB962C8B-B14F-4D97-AF65-F5344CB8AC3E}">
        <p14:creationId xmlns:p14="http://schemas.microsoft.com/office/powerpoint/2010/main" val="94411057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8991600" cy="736600"/>
          </a:xfrm>
        </p:spPr>
        <p:txBody>
          <a:bodyPr/>
          <a:lstStyle/>
          <a:p>
            <a:r>
              <a:rPr lang="en-US" dirty="0"/>
              <a:t>Tying it together: Simple B&amp;B: OS loads process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24340" y="1905000"/>
            <a:ext cx="2667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424340" y="990600"/>
            <a:ext cx="762000" cy="762000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38740" y="990600"/>
            <a:ext cx="762000" cy="7620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81740" y="990600"/>
            <a:ext cx="762000" cy="7620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6242" y="1371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58340" y="9144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834540" y="990600"/>
            <a:ext cx="1905000" cy="1790708"/>
            <a:chOff x="3200400" y="1371600"/>
            <a:chExt cx="1628564" cy="272499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7910740" y="2956058"/>
            <a:ext cx="1828800" cy="1387342"/>
            <a:chOff x="3200400" y="1638300"/>
            <a:chExt cx="1628564" cy="2427848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7910740" y="4572000"/>
            <a:ext cx="1828800" cy="1387342"/>
            <a:chOff x="3200400" y="1638300"/>
            <a:chExt cx="1628564" cy="2427848"/>
          </a:xfrm>
          <a:solidFill>
            <a:schemeClr val="accent2"/>
          </a:solidFill>
        </p:grpSpPr>
        <p:sp>
          <p:nvSpPr>
            <p:cNvPr id="48" name="Rectangle 47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9826836" y="762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26836" y="6107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826836" y="274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91940" y="4050268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903036" y="448413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3000…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968141" y="56388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3080…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20702" y="31242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Base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557940" y="3124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557940" y="3505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67" name="Straight Arrow Connector 66"/>
          <p:cNvCxnSpPr>
            <a:stCxn id="65" idx="3"/>
          </p:cNvCxnSpPr>
          <p:nvPr/>
        </p:nvCxnSpPr>
        <p:spPr bwMode="auto">
          <a:xfrm flipV="1">
            <a:off x="6386740" y="990600"/>
            <a:ext cx="1371600" cy="2286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arrow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557940" y="3124200"/>
            <a:ext cx="85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xxxx</a:t>
            </a:r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 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57941" y="35052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xxxx</a:t>
            </a:r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795068" y="3505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Bound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557940" y="3886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57941" y="38862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xxxx</a:t>
            </a:r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89231" y="38862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uPC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557940" y="4648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4557940" y="49530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557940" y="54864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989230" y="46482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4557940" y="2743200"/>
            <a:ext cx="457200" cy="3048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67341" y="27432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sysmode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3740" y="51170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34140" y="27432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557940" y="4267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03344" y="426720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PC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224940" y="9906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7224940" y="62484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2" name="Curved Connector 21"/>
          <p:cNvCxnSpPr/>
          <p:nvPr/>
        </p:nvCxnSpPr>
        <p:spPr bwMode="auto">
          <a:xfrm rot="5400000" flipH="1" flipV="1">
            <a:off x="5243740" y="1676400"/>
            <a:ext cx="3200400" cy="22860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8" name="Curved Connector 87"/>
          <p:cNvCxnSpPr/>
          <p:nvPr/>
        </p:nvCxnSpPr>
        <p:spPr bwMode="auto">
          <a:xfrm rot="5400000" flipH="1" flipV="1">
            <a:off x="5815240" y="2857500"/>
            <a:ext cx="2514600" cy="19812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386741" y="31242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86741" y="350520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</p:spTree>
    <p:extLst>
      <p:ext uri="{BB962C8B-B14F-4D97-AF65-F5344CB8AC3E}">
        <p14:creationId xmlns:p14="http://schemas.microsoft.com/office/powerpoint/2010/main" val="289047450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8839200" cy="533400"/>
          </a:xfrm>
        </p:spPr>
        <p:txBody>
          <a:bodyPr/>
          <a:lstStyle/>
          <a:p>
            <a:r>
              <a:rPr lang="en-US" dirty="0"/>
              <a:t>Simple B&amp;B: OS gets ready to execute process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982271" y="4216713"/>
            <a:ext cx="3123949" cy="10668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Privileged </a:t>
            </a:r>
            <a:r>
              <a:rPr lang="en-US" sz="2000" dirty="0" err="1">
                <a:solidFill>
                  <a:srgbClr val="FF0000"/>
                </a:solidFill>
              </a:rPr>
              <a:t>Inst</a:t>
            </a:r>
            <a:r>
              <a:rPr lang="en-US" sz="2000" dirty="0">
                <a:solidFill>
                  <a:srgbClr val="FF0000"/>
                </a:solidFill>
              </a:rPr>
              <a:t>: set special registers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RTU (Return To </a:t>
            </a:r>
            <a:r>
              <a:rPr lang="en-US" sz="2000" dirty="0" err="1">
                <a:solidFill>
                  <a:srgbClr val="FF0000"/>
                </a:solidFill>
              </a:rPr>
              <a:t>Usermode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38149" y="1905000"/>
            <a:ext cx="2667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438149" y="990600"/>
            <a:ext cx="762000" cy="762000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549" y="990600"/>
            <a:ext cx="762000" cy="7620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95549" y="990600"/>
            <a:ext cx="762000" cy="7620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0051" y="1371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72149" y="9144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cs typeface="Gill Sans Ligh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848349" y="990600"/>
            <a:ext cx="1905000" cy="1790708"/>
            <a:chOff x="3200400" y="1371600"/>
            <a:chExt cx="1628564" cy="272499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7924549" y="2956058"/>
            <a:ext cx="1828800" cy="1387342"/>
            <a:chOff x="3200400" y="1638300"/>
            <a:chExt cx="1628564" cy="2427848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7924549" y="4572000"/>
            <a:ext cx="1828800" cy="1387342"/>
            <a:chOff x="3200400" y="1638300"/>
            <a:chExt cx="1628564" cy="2427848"/>
          </a:xfrm>
          <a:solidFill>
            <a:schemeClr val="accent2"/>
          </a:solidFill>
        </p:grpSpPr>
        <p:sp>
          <p:nvSpPr>
            <p:cNvPr id="48" name="Rectangle 47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9840645" y="762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40645" y="6107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840645" y="274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40644" y="4050268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40645" y="448413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3000…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840645" y="56388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3080…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34511" y="31242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Base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571749" y="3124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571749" y="3505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71750" y="312420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1000 </a:t>
            </a:r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71750" y="3505200"/>
            <a:ext cx="831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7F7F7F"/>
                </a:solidFill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08877" y="3505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Bound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571749" y="3886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71750" y="38862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0001…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003040" y="38862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uPC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571749" y="4648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4571749" y="49530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571749" y="54864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03039" y="46482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4571749" y="2743200"/>
            <a:ext cx="457200" cy="3048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81150" y="27432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sysmode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7549" y="51170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47949" y="27432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571749" y="4267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17153" y="426720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PC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391149" y="9144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7391149" y="62484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2" name="Curved Connector 21"/>
          <p:cNvCxnSpPr/>
          <p:nvPr/>
        </p:nvCxnSpPr>
        <p:spPr bwMode="auto">
          <a:xfrm rot="5400000" flipH="1" flipV="1">
            <a:off x="5638549" y="1295400"/>
            <a:ext cx="3200400" cy="3048000"/>
          </a:xfrm>
          <a:prstGeom prst="curvedConnector3">
            <a:avLst>
              <a:gd name="adj1" fmla="val 9404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400550" y="31242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400550" y="350520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cxnSp>
        <p:nvCxnSpPr>
          <p:cNvPr id="80" name="Curved Connector 79"/>
          <p:cNvCxnSpPr>
            <a:endCxn id="37" idx="1"/>
          </p:cNvCxnSpPr>
          <p:nvPr/>
        </p:nvCxnSpPr>
        <p:spPr bwMode="auto">
          <a:xfrm flipV="1">
            <a:off x="6095749" y="3075802"/>
            <a:ext cx="1828800" cy="96279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3" name="Curved Connector 82"/>
          <p:cNvCxnSpPr/>
          <p:nvPr/>
        </p:nvCxnSpPr>
        <p:spPr bwMode="auto">
          <a:xfrm flipV="1">
            <a:off x="6171949" y="4267200"/>
            <a:ext cx="1828800" cy="8382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571750" y="495300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00FF…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762749" y="1066801"/>
            <a:ext cx="497700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 charset="0"/>
                <a:ea typeface="Gill Sans" charset="0"/>
                <a:cs typeface="Gill Sans" charset="0"/>
              </a:rPr>
              <a:t>RTU</a:t>
            </a:r>
          </a:p>
        </p:txBody>
      </p:sp>
      <p:sp>
        <p:nvSpPr>
          <p:cNvPr id="87" name="Curved Left Arrow 86"/>
          <p:cNvSpPr/>
          <p:nvPr/>
        </p:nvSpPr>
        <p:spPr bwMode="auto">
          <a:xfrm>
            <a:off x="5318277" y="4022858"/>
            <a:ext cx="244072" cy="461274"/>
          </a:xfrm>
          <a:prstGeom prst="curvedLeftArrow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63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8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7924800" cy="736600"/>
          </a:xfrm>
        </p:spPr>
        <p:txBody>
          <a:bodyPr/>
          <a:lstStyle/>
          <a:p>
            <a:r>
              <a:rPr lang="en-US" dirty="0"/>
              <a:t>Simple B&amp;B: User Code Running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24340" y="1905000"/>
            <a:ext cx="2667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424340" y="990600"/>
            <a:ext cx="762000" cy="762000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38740" y="990600"/>
            <a:ext cx="762000" cy="762000"/>
          </a:xfrm>
          <a:prstGeom prst="roundRect">
            <a:avLst/>
          </a:prstGeom>
          <a:solidFill>
            <a:srgbClr val="FFFF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81740" y="990600"/>
            <a:ext cx="762000" cy="7620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6242" y="1371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58340" y="9144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834540" y="990600"/>
            <a:ext cx="1905000" cy="1790708"/>
            <a:chOff x="3200400" y="1371600"/>
            <a:chExt cx="1628564" cy="272499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7910740" y="2956058"/>
            <a:ext cx="1828800" cy="1387342"/>
            <a:chOff x="3200400" y="1638300"/>
            <a:chExt cx="1628564" cy="2427848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7910740" y="4572000"/>
            <a:ext cx="1828800" cy="1387342"/>
            <a:chOff x="3200400" y="1638300"/>
            <a:chExt cx="1628564" cy="2427848"/>
          </a:xfrm>
          <a:solidFill>
            <a:schemeClr val="accent2"/>
          </a:solidFill>
        </p:grpSpPr>
        <p:sp>
          <p:nvSpPr>
            <p:cNvPr id="48" name="Rectangle 47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9826836" y="762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26836" y="6107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826836" y="274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91940" y="4050268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903036" y="448413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3000…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968141" y="56388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3080…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20702" y="31242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Base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557940" y="3124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557940" y="3505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57941" y="312420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1000 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57941" y="3505200"/>
            <a:ext cx="831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795068" y="3505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Bound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557940" y="3886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57941" y="38862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xxxx</a:t>
            </a:r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89231" y="38862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uPC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557940" y="4648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4557940" y="49530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557940" y="54864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989230" y="46482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4557940" y="2743200"/>
            <a:ext cx="4572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67341" y="27432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sysmode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3740" y="51170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34140" y="27432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557940" y="4267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03344" y="426720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PC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377340" y="29718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7301140" y="43434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386741" y="31242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86741" y="350520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cxnSp>
        <p:nvCxnSpPr>
          <p:cNvPr id="80" name="Curved Connector 79"/>
          <p:cNvCxnSpPr>
            <a:endCxn id="37" idx="1"/>
          </p:cNvCxnSpPr>
          <p:nvPr/>
        </p:nvCxnSpPr>
        <p:spPr bwMode="auto">
          <a:xfrm flipV="1">
            <a:off x="6158140" y="3075802"/>
            <a:ext cx="1752600" cy="134379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3" name="Curved Connector 82"/>
          <p:cNvCxnSpPr/>
          <p:nvPr/>
        </p:nvCxnSpPr>
        <p:spPr bwMode="auto">
          <a:xfrm flipV="1">
            <a:off x="6158140" y="4267200"/>
            <a:ext cx="1828800" cy="8382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557941" y="495300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00FF…</a:t>
            </a:r>
          </a:p>
        </p:txBody>
      </p:sp>
      <p:sp>
        <p:nvSpPr>
          <p:cNvPr id="87" name="Content Placeholder 18"/>
          <p:cNvSpPr>
            <a:spLocks noGrp="1"/>
          </p:cNvSpPr>
          <p:nvPr>
            <p:ph idx="1"/>
          </p:nvPr>
        </p:nvSpPr>
        <p:spPr>
          <a:xfrm>
            <a:off x="1143000" y="3962400"/>
            <a:ext cx="3072664" cy="10668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How does kernel switch between processes?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First question: How to return to system?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557941" y="42672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0001…</a:t>
            </a:r>
          </a:p>
        </p:txBody>
      </p:sp>
    </p:spTree>
    <p:extLst>
      <p:ext uri="{BB962C8B-B14F-4D97-AF65-F5344CB8AC3E}">
        <p14:creationId xmlns:p14="http://schemas.microsoft.com/office/powerpoint/2010/main" val="3153476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User </a:t>
            </a:r>
            <a:r>
              <a:rPr lang="en-US" dirty="0">
                <a:sym typeface="Symbol" panose="05050102010706020507" pitchFamily="18" charset="2"/>
              </a:rPr>
              <a:t> Kernel </a:t>
            </a:r>
            <a:r>
              <a:rPr lang="en-US" dirty="0"/>
              <a:t>Mode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685800"/>
            <a:ext cx="9220200" cy="563880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Syscall</a:t>
            </a:r>
            <a:endParaRPr lang="en-US" dirty="0"/>
          </a:p>
          <a:p>
            <a:pPr lvl="1"/>
            <a:r>
              <a:rPr lang="en-US" dirty="0"/>
              <a:t>Process requests a system service, e.g., exit</a:t>
            </a:r>
          </a:p>
          <a:p>
            <a:pPr lvl="1"/>
            <a:r>
              <a:rPr lang="en-US" dirty="0"/>
              <a:t>Like a function call, but “outside” the process</a:t>
            </a:r>
          </a:p>
          <a:p>
            <a:pPr lvl="1"/>
            <a:r>
              <a:rPr lang="en-US" dirty="0"/>
              <a:t>Does not have the address of the system function to call</a:t>
            </a:r>
          </a:p>
          <a:p>
            <a:pPr lvl="1"/>
            <a:r>
              <a:rPr lang="en-US" dirty="0"/>
              <a:t>Like a Remote Procedure Call (RPC) – for later</a:t>
            </a:r>
          </a:p>
          <a:p>
            <a:pPr lvl="1"/>
            <a:r>
              <a:rPr lang="en-US" dirty="0"/>
              <a:t>Marshall the </a:t>
            </a:r>
            <a:r>
              <a:rPr lang="en-US" dirty="0" err="1"/>
              <a:t>syscall</a:t>
            </a:r>
            <a:r>
              <a:rPr lang="en-US" dirty="0"/>
              <a:t> id and </a:t>
            </a:r>
            <a:r>
              <a:rPr lang="en-US" dirty="0" err="1"/>
              <a:t>args</a:t>
            </a:r>
            <a:r>
              <a:rPr lang="en-US" dirty="0"/>
              <a:t> in registers and exec </a:t>
            </a:r>
            <a:r>
              <a:rPr lang="en-US" dirty="0" err="1"/>
              <a:t>syscall</a:t>
            </a:r>
            <a:endParaRPr lang="en-US" dirty="0"/>
          </a:p>
          <a:p>
            <a:r>
              <a:rPr lang="en-US" dirty="0"/>
              <a:t>Interrupt</a:t>
            </a:r>
          </a:p>
          <a:p>
            <a:pPr lvl="1"/>
            <a:r>
              <a:rPr lang="en-US" dirty="0"/>
              <a:t>External asynchronous event triggers context switch</a:t>
            </a:r>
          </a:p>
          <a:p>
            <a:pPr lvl="1"/>
            <a:r>
              <a:rPr lang="en-US" dirty="0"/>
              <a:t>e. g., Timer, I/O device</a:t>
            </a:r>
          </a:p>
          <a:p>
            <a:pPr lvl="1"/>
            <a:r>
              <a:rPr lang="en-US" dirty="0"/>
              <a:t>Independent of user process</a:t>
            </a:r>
          </a:p>
          <a:p>
            <a:r>
              <a:rPr lang="en-US" dirty="0"/>
              <a:t>Trap or Exception</a:t>
            </a:r>
          </a:p>
          <a:p>
            <a:pPr lvl="1"/>
            <a:r>
              <a:rPr lang="en-US" dirty="0"/>
              <a:t>Internal synchronous event in process triggers context switch</a:t>
            </a:r>
          </a:p>
          <a:p>
            <a:pPr lvl="1"/>
            <a:r>
              <a:rPr lang="en-US" dirty="0"/>
              <a:t>e.g., Protection violation (segmentation fault), Divide by zero, …</a:t>
            </a:r>
          </a:p>
          <a:p>
            <a:r>
              <a:rPr lang="en-US" dirty="0"/>
              <a:t>All 3 are an UNPROGRAMMED* CONTROL TRANSFER</a:t>
            </a:r>
          </a:p>
          <a:p>
            <a:pPr lvl="1"/>
            <a:r>
              <a:rPr lang="en-US" dirty="0"/>
              <a:t>Where does it go?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3F9D1-EEAD-FF67-2608-A685FE0A4B8A}"/>
              </a:ext>
            </a:extLst>
          </p:cNvPr>
          <p:cNvSpPr txBox="1"/>
          <p:nvPr/>
        </p:nvSpPr>
        <p:spPr>
          <a:xfrm>
            <a:off x="1320800" y="6248400"/>
            <a:ext cx="687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*switching to OS without a direct instruction from the running process</a:t>
            </a:r>
          </a:p>
        </p:txBody>
      </p:sp>
    </p:spTree>
    <p:extLst>
      <p:ext uri="{BB962C8B-B14F-4D97-AF65-F5344CB8AC3E}">
        <p14:creationId xmlns:p14="http://schemas.microsoft.com/office/powerpoint/2010/main" val="895741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990600"/>
            <a:ext cx="8763000" cy="1828800"/>
          </a:xfrm>
        </p:spPr>
        <p:txBody>
          <a:bodyPr/>
          <a:lstStyle/>
          <a:p>
            <a:r>
              <a:rPr lang="en-US" dirty="0"/>
              <a:t>How do we get the system target address of the “</a:t>
            </a:r>
            <a:r>
              <a:rPr lang="en-US" dirty="0" err="1"/>
              <a:t>unprogrammed</a:t>
            </a:r>
            <a:r>
              <a:rPr lang="en-US" dirty="0"/>
              <a:t> control transfer?”</a:t>
            </a:r>
          </a:p>
        </p:txBody>
      </p:sp>
    </p:spTree>
    <p:extLst>
      <p:ext uri="{BB962C8B-B14F-4D97-AF65-F5344CB8AC3E}">
        <p14:creationId xmlns:p14="http://schemas.microsoft.com/office/powerpoint/2010/main" val="256809297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Vector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09800" y="5486400"/>
            <a:ext cx="7620000" cy="838200"/>
          </a:xfrm>
        </p:spPr>
        <p:txBody>
          <a:bodyPr/>
          <a:lstStyle/>
          <a:p>
            <a:r>
              <a:rPr lang="en-US" dirty="0"/>
              <a:t>Where else do you see this dispatch pattern?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638800" y="1295400"/>
            <a:ext cx="1219200" cy="33528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38800" y="1600200"/>
            <a:ext cx="1219200" cy="3048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38800" y="2209800"/>
            <a:ext cx="1219200" cy="3048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638800" y="2819400"/>
            <a:ext cx="1219200" cy="3048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3429000"/>
            <a:ext cx="1219200" cy="3048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 Light"/>
              <a:cs typeface="Gill Sans Light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 flipH="1">
            <a:off x="4038600" y="1295400"/>
            <a:ext cx="1371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343400" y="1295400"/>
            <a:ext cx="0" cy="1524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676401" y="1676400"/>
            <a:ext cx="257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interrupt number (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4038600" y="2895600"/>
            <a:ext cx="15240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1" name="Curved Connector 20"/>
          <p:cNvCxnSpPr/>
          <p:nvPr/>
        </p:nvCxnSpPr>
        <p:spPr bwMode="auto">
          <a:xfrm>
            <a:off x="6477000" y="2971800"/>
            <a:ext cx="1295400" cy="838200"/>
          </a:xfrm>
          <a:prstGeom prst="curved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sm" len="sm"/>
            <a:tailEnd type="triangl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7848600" y="3657601"/>
            <a:ext cx="266700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 New"/>
                <a:cs typeface="Courier New"/>
              </a:rPr>
              <a:t>intrpHandler_i</a:t>
            </a:r>
            <a:r>
              <a:rPr lang="en-US" sz="1600" dirty="0">
                <a:latin typeface="Courier New"/>
                <a:cs typeface="Courier New"/>
              </a:rPr>
              <a:t> () {</a:t>
            </a:r>
          </a:p>
          <a:p>
            <a:r>
              <a:rPr lang="en-US" sz="1600" dirty="0">
                <a:latin typeface="Courier New"/>
                <a:cs typeface="Courier New"/>
              </a:rPr>
              <a:t> ….</a:t>
            </a:r>
          </a:p>
          <a:p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0400" y="1295401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Address and properties of each interrupt handler</a:t>
            </a:r>
          </a:p>
        </p:txBody>
      </p:sp>
    </p:spTree>
    <p:extLst>
      <p:ext uri="{BB962C8B-B14F-4D97-AF65-F5344CB8AC3E}">
        <p14:creationId xmlns:p14="http://schemas.microsoft.com/office/powerpoint/2010/main" val="1792045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7924800" cy="736600"/>
          </a:xfrm>
        </p:spPr>
        <p:txBody>
          <a:bodyPr/>
          <a:lstStyle/>
          <a:p>
            <a:r>
              <a:rPr lang="en-US" dirty="0"/>
              <a:t>Simple B&amp;B: User =&gt; Kernel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38149" y="1905000"/>
            <a:ext cx="2667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438149" y="990600"/>
            <a:ext cx="762000" cy="762000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549" y="990600"/>
            <a:ext cx="762000" cy="762000"/>
          </a:xfrm>
          <a:prstGeom prst="roundRect">
            <a:avLst/>
          </a:prstGeom>
          <a:solidFill>
            <a:srgbClr val="FFFF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95549" y="990600"/>
            <a:ext cx="762000" cy="7620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0051" y="1371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72149" y="9144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848349" y="990600"/>
            <a:ext cx="1905000" cy="1790708"/>
            <a:chOff x="3200400" y="1371600"/>
            <a:chExt cx="1628564" cy="272499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7924549" y="2956058"/>
            <a:ext cx="1828800" cy="1387342"/>
            <a:chOff x="3200400" y="1638300"/>
            <a:chExt cx="1628564" cy="2427848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7924549" y="4572000"/>
            <a:ext cx="1828800" cy="1387342"/>
            <a:chOff x="3200400" y="1638300"/>
            <a:chExt cx="1628564" cy="2427848"/>
          </a:xfrm>
          <a:solidFill>
            <a:schemeClr val="accent2"/>
          </a:solidFill>
        </p:grpSpPr>
        <p:sp>
          <p:nvSpPr>
            <p:cNvPr id="48" name="Rectangle 47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9840645" y="762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40645" y="6107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840645" y="274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40644" y="4050268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40645" y="448413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3000…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840645" y="56388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3080…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34511" y="31242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Base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571749" y="3124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571749" y="3505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71750" y="312420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1000 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71750" y="3505200"/>
            <a:ext cx="831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08877" y="3505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Bound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571749" y="3886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71750" y="38862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xxxx</a:t>
            </a:r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003040" y="38862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uPC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571749" y="4648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4571749" y="49530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571749" y="54864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03039" y="464820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4571749" y="2743200"/>
            <a:ext cx="4572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81150" y="27432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sysmode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7549" y="51170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47949" y="27432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571749" y="4267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17153" y="426720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PC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391149" y="29718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7314949" y="43434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476750" y="31242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476750" y="350520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cxnSp>
        <p:nvCxnSpPr>
          <p:cNvPr id="80" name="Curved Connector 79"/>
          <p:cNvCxnSpPr>
            <a:endCxn id="37" idx="1"/>
          </p:cNvCxnSpPr>
          <p:nvPr/>
        </p:nvCxnSpPr>
        <p:spPr bwMode="auto">
          <a:xfrm flipV="1">
            <a:off x="6171949" y="3075802"/>
            <a:ext cx="1752600" cy="134379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3" name="Curved Connector 82"/>
          <p:cNvCxnSpPr/>
          <p:nvPr/>
        </p:nvCxnSpPr>
        <p:spPr bwMode="auto">
          <a:xfrm flipV="1">
            <a:off x="6171949" y="4267200"/>
            <a:ext cx="1828800" cy="8382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571750" y="495300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00FF…</a:t>
            </a:r>
          </a:p>
        </p:txBody>
      </p:sp>
      <p:sp>
        <p:nvSpPr>
          <p:cNvPr id="87" name="Content Placeholder 18"/>
          <p:cNvSpPr>
            <a:spLocks noGrp="1"/>
          </p:cNvSpPr>
          <p:nvPr>
            <p:ph idx="1"/>
          </p:nvPr>
        </p:nvSpPr>
        <p:spPr>
          <a:xfrm>
            <a:off x="1219201" y="5132028"/>
            <a:ext cx="3147834" cy="142117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So: How to return to system?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Timer Interrupt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I/O requests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 things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571749" y="42672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0000 1234</a:t>
            </a:r>
          </a:p>
        </p:txBody>
      </p:sp>
    </p:spTree>
    <p:extLst>
      <p:ext uri="{BB962C8B-B14F-4D97-AF65-F5344CB8AC3E}">
        <p14:creationId xmlns:p14="http://schemas.microsoft.com/office/powerpoint/2010/main" val="661328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7924800" cy="736600"/>
          </a:xfrm>
        </p:spPr>
        <p:txBody>
          <a:bodyPr/>
          <a:lstStyle/>
          <a:p>
            <a:r>
              <a:rPr lang="en-US" dirty="0"/>
              <a:t>Simple B&amp;B: Interrupt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38149" y="1905000"/>
            <a:ext cx="2667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438149" y="990600"/>
            <a:ext cx="762000" cy="762000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549" y="990600"/>
            <a:ext cx="762000" cy="7620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95549" y="990600"/>
            <a:ext cx="762000" cy="7620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0051" y="1371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72149" y="9144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848349" y="990600"/>
            <a:ext cx="1905000" cy="1790708"/>
            <a:chOff x="3200400" y="1371600"/>
            <a:chExt cx="1628564" cy="272499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7924549" y="2956058"/>
            <a:ext cx="1828800" cy="1387342"/>
            <a:chOff x="3200400" y="1638300"/>
            <a:chExt cx="1628564" cy="2427848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7924549" y="4572000"/>
            <a:ext cx="1828800" cy="1387342"/>
            <a:chOff x="3200400" y="1638300"/>
            <a:chExt cx="1628564" cy="2427848"/>
          </a:xfrm>
          <a:solidFill>
            <a:schemeClr val="accent2"/>
          </a:solidFill>
        </p:grpSpPr>
        <p:sp>
          <p:nvSpPr>
            <p:cNvPr id="48" name="Rectangle 47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9840645" y="762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40645" y="6107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840645" y="274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40644" y="4050268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40645" y="448413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3000…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840645" y="56388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3080…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34511" y="31242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Base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571749" y="3124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571749" y="3505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71750" y="3124200"/>
            <a:ext cx="90281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7F7F7F"/>
                </a:solidFill>
                <a:latin typeface="Gill Sans" charset="0"/>
                <a:ea typeface="Gill Sans" charset="0"/>
                <a:cs typeface="Gill Sans" charset="0"/>
              </a:rPr>
              <a:t>1000 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71749" y="3505200"/>
            <a:ext cx="88808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7F7F7F"/>
                </a:solidFill>
                <a:latin typeface="Gill Sans" charset="0"/>
                <a:ea typeface="Gill Sans" charset="0"/>
                <a:cs typeface="Gill Sans" charset="0"/>
              </a:rPr>
              <a:t>1100 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08877" y="3505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Bound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571749" y="3886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71750" y="3886201"/>
            <a:ext cx="1029449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0000 1234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003040" y="38862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uPC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571749" y="4648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4571749" y="49530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571749" y="54864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03039" y="4648200"/>
            <a:ext cx="583814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0" dirty="0" err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sz="1600" b="0" dirty="0">
              <a:solidFill>
                <a:srgbClr val="0000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4571749" y="2743200"/>
            <a:ext cx="457200" cy="3048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81150" y="27432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sysmode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7549" y="51170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47949" y="27432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571749" y="4267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17153" y="426720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PC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467349" y="9144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7314949" y="62484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476750" y="31242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476750" y="350520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cxnSp>
        <p:nvCxnSpPr>
          <p:cNvPr id="80" name="Curved Connector 79"/>
          <p:cNvCxnSpPr>
            <a:endCxn id="26" idx="1"/>
          </p:cNvCxnSpPr>
          <p:nvPr/>
        </p:nvCxnSpPr>
        <p:spPr bwMode="auto">
          <a:xfrm rot="5400000" flipH="1" flipV="1">
            <a:off x="5408316" y="1979568"/>
            <a:ext cx="3203666" cy="1676400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3" name="Curved Connector 82"/>
          <p:cNvCxnSpPr/>
          <p:nvPr/>
        </p:nvCxnSpPr>
        <p:spPr bwMode="auto">
          <a:xfrm flipV="1">
            <a:off x="6171949" y="4191000"/>
            <a:ext cx="1828800" cy="8382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571750" y="4953000"/>
            <a:ext cx="867545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00FF…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560167" y="4267200"/>
            <a:ext cx="132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IntrpVector</a:t>
            </a:r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[</a:t>
            </a:r>
            <a:r>
              <a:rPr lang="en-US" sz="1600" b="0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]</a:t>
            </a:r>
          </a:p>
        </p:txBody>
      </p:sp>
      <p:cxnSp>
        <p:nvCxnSpPr>
          <p:cNvPr id="89" name="Curved Connector 88"/>
          <p:cNvCxnSpPr>
            <a:endCxn id="37" idx="1"/>
          </p:cNvCxnSpPr>
          <p:nvPr/>
        </p:nvCxnSpPr>
        <p:spPr bwMode="auto">
          <a:xfrm flipV="1">
            <a:off x="6019549" y="3075802"/>
            <a:ext cx="1905000" cy="101119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arrow"/>
          </a:ln>
          <a:effectLst/>
        </p:spPr>
      </p:cxnSp>
      <p:sp>
        <p:nvSpPr>
          <p:cNvPr id="90" name="Content Placeholder 18"/>
          <p:cNvSpPr txBox="1">
            <a:spLocks/>
          </p:cNvSpPr>
          <p:nvPr/>
        </p:nvSpPr>
        <p:spPr bwMode="auto">
          <a:xfrm>
            <a:off x="1143000" y="5181600"/>
            <a:ext cx="3276349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solidFill>
                  <a:srgbClr val="FF0000"/>
                </a:solidFill>
              </a:rPr>
              <a:t>How to save registers and set up system stack?</a:t>
            </a:r>
          </a:p>
        </p:txBody>
      </p:sp>
    </p:spTree>
    <p:extLst>
      <p:ext uri="{BB962C8B-B14F-4D97-AF65-F5344CB8AC3E}">
        <p14:creationId xmlns:p14="http://schemas.microsoft.com/office/powerpoint/2010/main" val="377098140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285749" y="2895600"/>
            <a:ext cx="1219200" cy="19812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7924800" cy="736600"/>
          </a:xfrm>
        </p:spPr>
        <p:txBody>
          <a:bodyPr/>
          <a:lstStyle/>
          <a:p>
            <a:r>
              <a:rPr lang="en-US" dirty="0"/>
              <a:t>Simple B&amp;B: Switch User Process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38149" y="1905000"/>
            <a:ext cx="2667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438149" y="990600"/>
            <a:ext cx="762000" cy="762000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549" y="990600"/>
            <a:ext cx="762000" cy="7620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95549" y="990600"/>
            <a:ext cx="762000" cy="7620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0051" y="1371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72149" y="9144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848349" y="990600"/>
            <a:ext cx="1905000" cy="1790708"/>
            <a:chOff x="3200400" y="1371600"/>
            <a:chExt cx="1628564" cy="272499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7924549" y="2956058"/>
            <a:ext cx="1828800" cy="1387342"/>
            <a:chOff x="3200400" y="1638300"/>
            <a:chExt cx="1628564" cy="2427848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7924549" y="4572000"/>
            <a:ext cx="1828800" cy="1387342"/>
            <a:chOff x="3200400" y="1638300"/>
            <a:chExt cx="1628564" cy="2427848"/>
          </a:xfrm>
          <a:solidFill>
            <a:schemeClr val="accent2"/>
          </a:solidFill>
        </p:grpSpPr>
        <p:sp>
          <p:nvSpPr>
            <p:cNvPr id="48" name="Rectangle 47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9840645" y="762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40645" y="6107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840645" y="274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40644" y="4050268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40645" y="448413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3000…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840645" y="56388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3080…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34511" y="31242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Base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571749" y="3124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571749" y="3505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71750" y="3124200"/>
            <a:ext cx="902811" cy="338554"/>
          </a:xfrm>
          <a:prstGeom prst="rect">
            <a:avLst/>
          </a:prstGeom>
          <a:solidFill>
            <a:srgbClr val="00AE00"/>
          </a:solidFill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3000 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71750" y="3505200"/>
            <a:ext cx="902811" cy="338554"/>
          </a:xfrm>
          <a:prstGeom prst="rect">
            <a:avLst/>
          </a:prstGeom>
          <a:solidFill>
            <a:srgbClr val="00AE00"/>
          </a:solidFill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0080 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08877" y="3505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Bound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571749" y="3886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71750" y="3886201"/>
            <a:ext cx="1029449" cy="307777"/>
          </a:xfrm>
          <a:prstGeom prst="rect">
            <a:avLst/>
          </a:prstGeom>
          <a:solidFill>
            <a:srgbClr val="00AE00"/>
          </a:solidFill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0000 0248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003040" y="38862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uPC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571749" y="4648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4571749" y="49530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571749" y="54864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03039" y="4648200"/>
            <a:ext cx="583814" cy="338554"/>
          </a:xfrm>
          <a:prstGeom prst="rect">
            <a:avLst/>
          </a:prstGeom>
          <a:solidFill>
            <a:srgbClr val="00AE00"/>
          </a:solidFill>
        </p:spPr>
        <p:txBody>
          <a:bodyPr wrap="none" rtlCol="0">
            <a:spAutoFit/>
          </a:bodyPr>
          <a:lstStyle/>
          <a:p>
            <a:r>
              <a:rPr lang="en-US" sz="1600" b="0" dirty="0" err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sz="1600" b="0" dirty="0">
              <a:solidFill>
                <a:srgbClr val="0000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4571749" y="2743200"/>
            <a:ext cx="457200" cy="3048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81150" y="27432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sysmode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7549" y="51170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47949" y="27432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571749" y="4267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17153" y="426720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PC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314949" y="9144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7314949" y="62484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476750" y="31242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476750" y="350520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cxnSp>
        <p:nvCxnSpPr>
          <p:cNvPr id="80" name="Curved Connector 79"/>
          <p:cNvCxnSpPr/>
          <p:nvPr/>
        </p:nvCxnSpPr>
        <p:spPr bwMode="auto">
          <a:xfrm rot="5400000" flipH="1" flipV="1">
            <a:off x="5867149" y="1524002"/>
            <a:ext cx="3200402" cy="259080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3" name="Curved Connector 82"/>
          <p:cNvCxnSpPr/>
          <p:nvPr/>
        </p:nvCxnSpPr>
        <p:spPr bwMode="auto">
          <a:xfrm>
            <a:off x="6171949" y="5105400"/>
            <a:ext cx="1752600" cy="6858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571750" y="4953000"/>
            <a:ext cx="880369" cy="3385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00D0…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560166" y="42672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0001 0124</a:t>
            </a:r>
          </a:p>
        </p:txBody>
      </p:sp>
      <p:cxnSp>
        <p:nvCxnSpPr>
          <p:cNvPr id="89" name="Curved Connector 88"/>
          <p:cNvCxnSpPr>
            <a:endCxn id="48" idx="1"/>
          </p:cNvCxnSpPr>
          <p:nvPr/>
        </p:nvCxnSpPr>
        <p:spPr bwMode="auto">
          <a:xfrm>
            <a:off x="6019549" y="4087001"/>
            <a:ext cx="1905000" cy="60474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96" name="TextBox 95"/>
          <p:cNvSpPr txBox="1"/>
          <p:nvPr/>
        </p:nvSpPr>
        <p:spPr>
          <a:xfrm>
            <a:off x="2361950" y="2971800"/>
            <a:ext cx="90281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1000 …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361949" y="3352800"/>
            <a:ext cx="88808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1100 …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361950" y="3733801"/>
            <a:ext cx="102944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0000 1234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61949" y="4114800"/>
            <a:ext cx="58381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err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sz="1600" b="0" dirty="0">
              <a:solidFill>
                <a:srgbClr val="0000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4350" y="4495801"/>
            <a:ext cx="697627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00FF…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762749" y="1066801"/>
            <a:ext cx="497700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 charset="0"/>
                <a:ea typeface="Gill Sans" charset="0"/>
                <a:cs typeface="Gill Sans" charset="0"/>
              </a:rPr>
              <a:t>RTU</a:t>
            </a: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9448549" y="1447800"/>
            <a:ext cx="152400" cy="2286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0" name="Content Placeholder 18"/>
          <p:cNvSpPr txBox="1">
            <a:spLocks/>
          </p:cNvSpPr>
          <p:nvPr/>
        </p:nvSpPr>
        <p:spPr bwMode="auto">
          <a:xfrm>
            <a:off x="1143000" y="5181600"/>
            <a:ext cx="3276349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>
                <a:solidFill>
                  <a:srgbClr val="FF0000"/>
                </a:solidFill>
              </a:rPr>
              <a:t>How to save registers and set up system stack?</a:t>
            </a:r>
            <a:endParaRPr 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069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285749" y="2895600"/>
            <a:ext cx="1219200" cy="19812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7924800" cy="736600"/>
          </a:xfrm>
        </p:spPr>
        <p:txBody>
          <a:bodyPr/>
          <a:lstStyle/>
          <a:p>
            <a:r>
              <a:rPr lang="en-US" dirty="0"/>
              <a:t>Simple B&amp;B: “resume”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438149" y="1905000"/>
            <a:ext cx="2667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latin typeface="Gill Sans Light"/>
                <a:cs typeface="Gill Sans Light"/>
              </a:rPr>
              <a:t>OS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438149" y="990600"/>
            <a:ext cx="762000" cy="762000"/>
          </a:xfrm>
          <a:prstGeom prst="roundRect">
            <a:avLst/>
          </a:prstGeom>
          <a:solidFill>
            <a:srgbClr val="00AE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549" y="990600"/>
            <a:ext cx="762000" cy="7620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95549" y="990600"/>
            <a:ext cx="762000" cy="7620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err="1">
                <a:latin typeface="Gill Sans Light"/>
                <a:cs typeface="Gill Sans Light"/>
              </a:rPr>
              <a:t>Proc</a:t>
            </a:r>
            <a:r>
              <a:rPr lang="en-US" b="0" dirty="0">
                <a:latin typeface="Gill Sans Light"/>
                <a:cs typeface="Gill Sans Light"/>
              </a:rPr>
              <a:t>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0051" y="13716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72149" y="914400"/>
            <a:ext cx="2133600" cy="5334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848349" y="990600"/>
            <a:ext cx="1905000" cy="1790708"/>
            <a:chOff x="3200400" y="1371600"/>
            <a:chExt cx="1628564" cy="272499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72272" y="1371600"/>
              <a:ext cx="537467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52800" y="2133599"/>
              <a:ext cx="1015733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5200" y="2666999"/>
              <a:ext cx="547060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29000" y="3581400"/>
              <a:ext cx="567616" cy="5151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7924549" y="2956058"/>
            <a:ext cx="1828800" cy="1387342"/>
            <a:chOff x="3200400" y="1638300"/>
            <a:chExt cx="1628564" cy="2427848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7924549" y="4572000"/>
            <a:ext cx="1828800" cy="1387342"/>
            <a:chOff x="3200400" y="1638300"/>
            <a:chExt cx="1628564" cy="2427848"/>
          </a:xfrm>
          <a:solidFill>
            <a:schemeClr val="accent2"/>
          </a:solidFill>
        </p:grpSpPr>
        <p:sp>
          <p:nvSpPr>
            <p:cNvPr id="48" name="Rectangle 47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2272" y="1638300"/>
              <a:ext cx="459938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2800" y="2133601"/>
              <a:ext cx="833940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Static Data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05200" y="2667001"/>
              <a:ext cx="46707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9000" y="3581400"/>
              <a:ext cx="48420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9840645" y="762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40645" y="6107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840645" y="2743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1000…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840644" y="4050268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1100…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40645" y="448413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3000…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840645" y="56388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3080…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34511" y="31242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Base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4571749" y="3124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571749" y="3505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71750" y="3124200"/>
            <a:ext cx="902811" cy="338554"/>
          </a:xfrm>
          <a:prstGeom prst="rect">
            <a:avLst/>
          </a:prstGeom>
          <a:solidFill>
            <a:srgbClr val="00AE00"/>
          </a:solidFill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3000 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71750" y="3505200"/>
            <a:ext cx="902811" cy="338554"/>
          </a:xfrm>
          <a:prstGeom prst="rect">
            <a:avLst/>
          </a:prstGeom>
          <a:solidFill>
            <a:srgbClr val="00AE00"/>
          </a:solidFill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0080 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08877" y="350520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Bound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4571749" y="3886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71749" y="3886201"/>
            <a:ext cx="952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xxxx</a:t>
            </a:r>
            <a:r>
              <a:rPr lang="en-US" sz="14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1400" b="0" dirty="0" err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xxxx</a:t>
            </a:r>
            <a:endParaRPr lang="en-US" sz="1400" b="0" dirty="0">
              <a:solidFill>
                <a:srgbClr val="0000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003040" y="38862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uPC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571749" y="4648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2590549" y="2819400"/>
            <a:ext cx="1828800" cy="3048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4571749" y="54864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 Light"/>
              <a:cs typeface="Gill Sans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03039" y="4648200"/>
            <a:ext cx="583814" cy="338554"/>
          </a:xfrm>
          <a:prstGeom prst="rect">
            <a:avLst/>
          </a:prstGeom>
          <a:solidFill>
            <a:srgbClr val="00AE00"/>
          </a:solidFill>
        </p:spPr>
        <p:txBody>
          <a:bodyPr wrap="none" rtlCol="0">
            <a:spAutoFit/>
          </a:bodyPr>
          <a:lstStyle/>
          <a:p>
            <a:r>
              <a:rPr lang="en-US" sz="1600" b="0" dirty="0" err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sz="1600" b="0" dirty="0">
              <a:solidFill>
                <a:srgbClr val="0000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4571749" y="2743200"/>
            <a:ext cx="4572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581150" y="27432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err="1">
                <a:latin typeface="Gill Sans" charset="0"/>
                <a:ea typeface="Gill Sans" charset="0"/>
                <a:cs typeface="Gill Sans" charset="0"/>
              </a:rPr>
              <a:t>sysmode</a:t>
            </a:r>
            <a:endParaRPr lang="en-US" sz="16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7549" y="51170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47949" y="27432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571749" y="4267200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17153" y="426720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PC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391149" y="45720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7314949" y="5943600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476750" y="312420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0000…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476750" y="350520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FFFF…</a:t>
            </a:r>
          </a:p>
        </p:txBody>
      </p:sp>
      <p:cxnSp>
        <p:nvCxnSpPr>
          <p:cNvPr id="83" name="Curved Connector 82"/>
          <p:cNvCxnSpPr/>
          <p:nvPr/>
        </p:nvCxnSpPr>
        <p:spPr bwMode="auto">
          <a:xfrm>
            <a:off x="6171949" y="5105400"/>
            <a:ext cx="1752600" cy="6858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4571750" y="4953000"/>
            <a:ext cx="880369" cy="33855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00D0…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560167" y="42672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000 0248</a:t>
            </a:r>
          </a:p>
        </p:txBody>
      </p:sp>
      <p:cxnSp>
        <p:nvCxnSpPr>
          <p:cNvPr id="89" name="Curved Connector 88"/>
          <p:cNvCxnSpPr>
            <a:endCxn id="48" idx="1"/>
          </p:cNvCxnSpPr>
          <p:nvPr/>
        </p:nvCxnSpPr>
        <p:spPr bwMode="auto">
          <a:xfrm>
            <a:off x="6019549" y="4419601"/>
            <a:ext cx="1905000" cy="27214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96" name="TextBox 95"/>
          <p:cNvSpPr txBox="1"/>
          <p:nvPr/>
        </p:nvSpPr>
        <p:spPr>
          <a:xfrm>
            <a:off x="2361950" y="2971800"/>
            <a:ext cx="90281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1000 …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361949" y="3352800"/>
            <a:ext cx="88808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1100 …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361950" y="3733801"/>
            <a:ext cx="1029449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0000 1234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61949" y="4114800"/>
            <a:ext cx="583814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err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regs</a:t>
            </a:r>
            <a:endParaRPr lang="en-US" sz="1600" b="0" dirty="0">
              <a:solidFill>
                <a:srgbClr val="0000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4350" y="4495801"/>
            <a:ext cx="697627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00FF…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762749" y="1066801"/>
            <a:ext cx="497700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 charset="0"/>
                <a:ea typeface="Gill Sans" charset="0"/>
                <a:cs typeface="Gill Sans" charset="0"/>
              </a:rPr>
              <a:t>RTU</a:t>
            </a:r>
          </a:p>
        </p:txBody>
      </p:sp>
      <p:sp>
        <p:nvSpPr>
          <p:cNvPr id="90" name="Content Placeholder 18"/>
          <p:cNvSpPr txBox="1">
            <a:spLocks/>
          </p:cNvSpPr>
          <p:nvPr/>
        </p:nvSpPr>
        <p:spPr bwMode="auto">
          <a:xfrm>
            <a:off x="1143000" y="5181600"/>
            <a:ext cx="3276349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>
                <a:solidFill>
                  <a:srgbClr val="FF0000"/>
                </a:solidFill>
              </a:rPr>
              <a:t>How to save registers and set up system stack?</a:t>
            </a:r>
            <a:endParaRPr lang="en-US" sz="20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9690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879991-CD3B-0925-5819-83248EBDE8AF}"/>
              </a:ext>
            </a:extLst>
          </p:cNvPr>
          <p:cNvSpPr/>
          <p:nvPr/>
        </p:nvSpPr>
        <p:spPr bwMode="auto">
          <a:xfrm>
            <a:off x="821504" y="4063077"/>
            <a:ext cx="8170095" cy="1168399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970F8F-DD1A-8EC0-1294-D14C63DA1F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379612" y="3815737"/>
            <a:ext cx="1143241" cy="1143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3CDA5-E10D-D173-717C-38F9C6F6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Virtualization: Virtual Machine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B69C8-BD68-1ED0-5A1C-DD8CC0B0363C}"/>
              </a:ext>
            </a:extLst>
          </p:cNvPr>
          <p:cNvSpPr/>
          <p:nvPr/>
        </p:nvSpPr>
        <p:spPr bwMode="auto">
          <a:xfrm>
            <a:off x="821504" y="2213529"/>
            <a:ext cx="4038600" cy="53340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C833F-74E2-709B-883A-70B992B9BAA0}"/>
              </a:ext>
            </a:extLst>
          </p:cNvPr>
          <p:cNvSpPr/>
          <p:nvPr/>
        </p:nvSpPr>
        <p:spPr bwMode="auto">
          <a:xfrm>
            <a:off x="1050433" y="1245459"/>
            <a:ext cx="1574800" cy="813707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1,1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45A4BB-4EBD-740E-F4F1-65496BD2A5EC}"/>
              </a:ext>
            </a:extLst>
          </p:cNvPr>
          <p:cNvSpPr txBox="1"/>
          <p:nvPr/>
        </p:nvSpPr>
        <p:spPr>
          <a:xfrm>
            <a:off x="919428" y="417024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9640E6-70AA-A6D5-899F-E4D9C3D32231}"/>
              </a:ext>
            </a:extLst>
          </p:cNvPr>
          <p:cNvSpPr/>
          <p:nvPr/>
        </p:nvSpPr>
        <p:spPr bwMode="auto">
          <a:xfrm>
            <a:off x="2042023" y="4125710"/>
            <a:ext cx="533400" cy="49616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0FE7FA-AC65-450B-5E32-3FE178BE8EF2}"/>
              </a:ext>
            </a:extLst>
          </p:cNvPr>
          <p:cNvSpPr/>
          <p:nvPr/>
        </p:nvSpPr>
        <p:spPr bwMode="auto">
          <a:xfrm>
            <a:off x="2802704" y="4164677"/>
            <a:ext cx="1016000" cy="45106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Memory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ADFEC19C-F06A-1834-6A59-08A8CC089A75}"/>
              </a:ext>
            </a:extLst>
          </p:cNvPr>
          <p:cNvSpPr/>
          <p:nvPr/>
        </p:nvSpPr>
        <p:spPr bwMode="auto">
          <a:xfrm>
            <a:off x="4250504" y="4088477"/>
            <a:ext cx="1046678" cy="571500"/>
          </a:xfrm>
          <a:prstGeom prst="can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Storage</a:t>
            </a:r>
          </a:p>
        </p:txBody>
      </p:sp>
      <p:pic>
        <p:nvPicPr>
          <p:cNvPr id="1030" name="Picture 6" descr="Black Keyboard">
            <a:extLst>
              <a:ext uri="{FF2B5EF4-FFF2-40B4-BE49-F238E27FC236}">
                <a16:creationId xmlns:a16="http://schemas.microsoft.com/office/drawing/2014/main" id="{E0690A2D-3B61-2C6E-0FCA-2F12FAC57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75" y="4166782"/>
            <a:ext cx="1143240" cy="64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itor PNG Clip Art - Best WEB Clipart">
            <a:extLst>
              <a:ext uri="{FF2B5EF4-FFF2-40B4-BE49-F238E27FC236}">
                <a16:creationId xmlns:a16="http://schemas.microsoft.com/office/drawing/2014/main" id="{D4CA4B39-4286-9B7C-F25B-13435EA6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562" y="4121654"/>
            <a:ext cx="695542" cy="103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ED4A1E-A422-64F1-5E69-EE5D09F9980F}"/>
              </a:ext>
            </a:extLst>
          </p:cNvPr>
          <p:cNvCxnSpPr>
            <a:cxnSpLocks/>
          </p:cNvCxnSpPr>
          <p:nvPr/>
        </p:nvCxnSpPr>
        <p:spPr>
          <a:xfrm flipV="1">
            <a:off x="2269304" y="4621877"/>
            <a:ext cx="0" cy="40224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63DF74-B16F-09CD-6734-30E9C2F3CFD2}"/>
              </a:ext>
            </a:extLst>
          </p:cNvPr>
          <p:cNvCxnSpPr>
            <a:cxnSpLocks/>
          </p:cNvCxnSpPr>
          <p:nvPr/>
        </p:nvCxnSpPr>
        <p:spPr>
          <a:xfrm>
            <a:off x="2042023" y="5024123"/>
            <a:ext cx="1363727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A7DF98F-BD41-2470-A907-B7D78408B982}"/>
              </a:ext>
            </a:extLst>
          </p:cNvPr>
          <p:cNvSpPr/>
          <p:nvPr/>
        </p:nvSpPr>
        <p:spPr bwMode="auto">
          <a:xfrm>
            <a:off x="3405750" y="4858124"/>
            <a:ext cx="1044306" cy="2931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I/O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Ctrlr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932393-8176-3B00-AC98-DAE1967E4E4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450056" y="4998491"/>
            <a:ext cx="3524506" cy="621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483883-8BA7-107D-D4B0-68CDF225D9B4}"/>
              </a:ext>
            </a:extLst>
          </p:cNvPr>
          <p:cNvCxnSpPr>
            <a:cxnSpLocks/>
          </p:cNvCxnSpPr>
          <p:nvPr/>
        </p:nvCxnSpPr>
        <p:spPr>
          <a:xfrm flipV="1">
            <a:off x="3107504" y="4621877"/>
            <a:ext cx="0" cy="40224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729E4C-9719-C875-3613-A39544EC3423}"/>
              </a:ext>
            </a:extLst>
          </p:cNvPr>
          <p:cNvCxnSpPr>
            <a:cxnSpLocks/>
          </p:cNvCxnSpPr>
          <p:nvPr/>
        </p:nvCxnSpPr>
        <p:spPr>
          <a:xfrm flipV="1">
            <a:off x="4783904" y="4698077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71B543-1C0C-4DC2-F2DD-143DBD9FFC9E}"/>
              </a:ext>
            </a:extLst>
          </p:cNvPr>
          <p:cNvCxnSpPr>
            <a:cxnSpLocks/>
          </p:cNvCxnSpPr>
          <p:nvPr/>
        </p:nvCxnSpPr>
        <p:spPr>
          <a:xfrm flipV="1">
            <a:off x="5774504" y="4698077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F2FCA6-BC61-0127-FCFB-6D47502DFD13}"/>
              </a:ext>
            </a:extLst>
          </p:cNvPr>
          <p:cNvCxnSpPr>
            <a:cxnSpLocks/>
          </p:cNvCxnSpPr>
          <p:nvPr/>
        </p:nvCxnSpPr>
        <p:spPr>
          <a:xfrm flipV="1">
            <a:off x="6765104" y="4698077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BE5700-A70A-045F-6836-8E362C8626AB}"/>
              </a:ext>
            </a:extLst>
          </p:cNvPr>
          <p:cNvSpPr/>
          <p:nvPr/>
        </p:nvSpPr>
        <p:spPr bwMode="auto">
          <a:xfrm>
            <a:off x="3107504" y="1263199"/>
            <a:ext cx="1574800" cy="813707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1,2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7710DD-E18F-0BD1-4324-B421C9AFEA3D}"/>
              </a:ext>
            </a:extLst>
          </p:cNvPr>
          <p:cNvSpPr txBox="1"/>
          <p:nvPr/>
        </p:nvSpPr>
        <p:spPr>
          <a:xfrm>
            <a:off x="9386666" y="2338952"/>
            <a:ext cx="2687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</a:rPr>
              <a:t>Virtual machines can be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implemented on top of </a:t>
            </a:r>
          </a:p>
          <a:p>
            <a:r>
              <a:rPr lang="en-US" dirty="0">
                <a:latin typeface="Gill Sans Light"/>
              </a:rPr>
              <a:t>an existing  OS as well</a:t>
            </a:r>
          </a:p>
          <a:p>
            <a:r>
              <a:rPr lang="en-US" dirty="0">
                <a:latin typeface="Gill Sans Light"/>
              </a:rPr>
              <a:t>(easier to deploy; provides</a:t>
            </a:r>
          </a:p>
          <a:p>
            <a:r>
              <a:rPr lang="en-US" dirty="0">
                <a:latin typeface="Gill Sans Light"/>
              </a:rPr>
              <a:t>OS isolation; it makes </a:t>
            </a:r>
            <a:br>
              <a:rPr lang="en-US" dirty="0">
                <a:latin typeface="Gill Sans Light"/>
              </a:rPr>
            </a:br>
            <a:r>
              <a:rPr lang="en-US" dirty="0">
                <a:latin typeface="Gill Sans Light"/>
              </a:rPr>
              <a:t>developing and testing for </a:t>
            </a:r>
          </a:p>
          <a:p>
            <a:r>
              <a:rPr lang="en-US" dirty="0">
                <a:latin typeface="Gill Sans Light"/>
              </a:rPr>
              <a:t>different OSes easier)</a:t>
            </a:r>
          </a:p>
          <a:p>
            <a:endParaRPr lang="en-US" b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97F73-5B28-8E28-F01F-C7744B409F2D}"/>
              </a:ext>
            </a:extLst>
          </p:cNvPr>
          <p:cNvSpPr/>
          <p:nvPr/>
        </p:nvSpPr>
        <p:spPr bwMode="auto">
          <a:xfrm>
            <a:off x="4952999" y="2209800"/>
            <a:ext cx="4038600" cy="53340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Operating System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07E89-D733-3A6E-896B-AA392F561E60}"/>
              </a:ext>
            </a:extLst>
          </p:cNvPr>
          <p:cNvSpPr/>
          <p:nvPr/>
        </p:nvSpPr>
        <p:spPr bwMode="auto">
          <a:xfrm>
            <a:off x="5131129" y="1219200"/>
            <a:ext cx="1574800" cy="8137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2,1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1205B-D2B0-D3CD-BD02-8288F3F8F1F4}"/>
              </a:ext>
            </a:extLst>
          </p:cNvPr>
          <p:cNvSpPr/>
          <p:nvPr/>
        </p:nvSpPr>
        <p:spPr bwMode="auto">
          <a:xfrm>
            <a:off x="7188200" y="1236940"/>
            <a:ext cx="1574800" cy="8137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Process 2,3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65360F-2189-D910-8522-ECC01F60EBCC}"/>
              </a:ext>
            </a:extLst>
          </p:cNvPr>
          <p:cNvSpPr/>
          <p:nvPr/>
        </p:nvSpPr>
        <p:spPr bwMode="auto">
          <a:xfrm>
            <a:off x="533400" y="990600"/>
            <a:ext cx="8855896" cy="4583224"/>
          </a:xfrm>
          <a:prstGeom prst="rect">
            <a:avLst/>
          </a:prstGeom>
          <a:solidFill>
            <a:srgbClr val="FFFFFF">
              <a:alpha val="50196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835EC0-1BC2-BDB5-68DD-F82B5C94791A}"/>
              </a:ext>
            </a:extLst>
          </p:cNvPr>
          <p:cNvSpPr/>
          <p:nvPr/>
        </p:nvSpPr>
        <p:spPr bwMode="auto">
          <a:xfrm>
            <a:off x="822365" y="3429000"/>
            <a:ext cx="8169233" cy="53340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Host Operating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BE2FA-1C87-21D6-3F54-C1A1E31C0FC7}"/>
              </a:ext>
            </a:extLst>
          </p:cNvPr>
          <p:cNvSpPr/>
          <p:nvPr/>
        </p:nvSpPr>
        <p:spPr bwMode="auto">
          <a:xfrm>
            <a:off x="818191" y="2815299"/>
            <a:ext cx="8169233" cy="533400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Light" panose="020B0302020104020203" pitchFamily="34" charset="-79"/>
                <a:cs typeface="Gill Sans Light" panose="020B0302020104020203" pitchFamily="34" charset="-79"/>
              </a:rPr>
              <a:t>Hypervisor</a:t>
            </a:r>
          </a:p>
        </p:txBody>
      </p:sp>
    </p:spTree>
    <p:extLst>
      <p:ext uri="{BB962C8B-B14F-4D97-AF65-F5344CB8AC3E}">
        <p14:creationId xmlns:p14="http://schemas.microsoft.com/office/powerpoint/2010/main" val="59982725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Many Programs 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14400"/>
            <a:ext cx="9220200" cy="5257800"/>
          </a:xfrm>
        </p:spPr>
        <p:txBody>
          <a:bodyPr/>
          <a:lstStyle/>
          <a:p>
            <a:r>
              <a:rPr lang="en-US" dirty="0"/>
              <a:t>We have the basic mechanism to </a:t>
            </a:r>
          </a:p>
          <a:p>
            <a:pPr lvl="1"/>
            <a:r>
              <a:rPr lang="en-US" dirty="0"/>
              <a:t>switch between user processes and the kernel, </a:t>
            </a:r>
          </a:p>
          <a:p>
            <a:pPr lvl="1"/>
            <a:r>
              <a:rPr lang="en-US" dirty="0"/>
              <a:t>the kernel can switch among user processes,</a:t>
            </a:r>
          </a:p>
          <a:p>
            <a:pPr lvl="1"/>
            <a:r>
              <a:rPr lang="en-US" dirty="0"/>
              <a:t>Protect OS from user processes and processes from each other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Questions ???</a:t>
            </a:r>
          </a:p>
          <a:p>
            <a:r>
              <a:rPr lang="en-US" dirty="0"/>
              <a:t>How do we decide which user process to run?</a:t>
            </a:r>
          </a:p>
          <a:p>
            <a:r>
              <a:rPr lang="en-US" dirty="0"/>
              <a:t>How do we represent user processes in the OS?</a:t>
            </a:r>
          </a:p>
          <a:p>
            <a:r>
              <a:rPr lang="en-US" dirty="0"/>
              <a:t>How do we pack up the process and set it aside?</a:t>
            </a:r>
          </a:p>
          <a:p>
            <a:r>
              <a:rPr lang="en-US" dirty="0"/>
              <a:t>How do we get a stack and heap for the kernel?</a:t>
            </a:r>
          </a:p>
          <a:p>
            <a:r>
              <a:rPr lang="en-US" dirty="0"/>
              <a:t>Aren’t we wasting are lot of memory?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5195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Control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represents each process as a process control block (PCB)</a:t>
            </a:r>
          </a:p>
          <a:p>
            <a:pPr lvl="1"/>
            <a:r>
              <a:rPr lang="en-US" dirty="0"/>
              <a:t>Status (running, ready, blocked, …)</a:t>
            </a:r>
          </a:p>
          <a:p>
            <a:pPr lvl="1"/>
            <a:r>
              <a:rPr lang="en-US" dirty="0"/>
              <a:t>Register state (when not ready)</a:t>
            </a:r>
          </a:p>
          <a:p>
            <a:pPr lvl="1"/>
            <a:r>
              <a:rPr lang="en-US" dirty="0"/>
              <a:t>Process ID (PID), User, Executable, Priority, …</a:t>
            </a:r>
          </a:p>
          <a:p>
            <a:pPr lvl="1"/>
            <a:r>
              <a:rPr lang="en-US" dirty="0"/>
              <a:t>Execution time, …</a:t>
            </a:r>
          </a:p>
          <a:p>
            <a:pPr lvl="1"/>
            <a:r>
              <a:rPr lang="en-US" dirty="0"/>
              <a:t>Memory space, translation, …</a:t>
            </a:r>
          </a:p>
          <a:p>
            <a:r>
              <a:rPr lang="en-US" dirty="0"/>
              <a:t>Kernel Scheduler maintains a data structure containing the PCBs</a:t>
            </a:r>
          </a:p>
          <a:p>
            <a:r>
              <a:rPr lang="en-US" dirty="0"/>
              <a:t>Scheduling algorithm selects the next one to run</a:t>
            </a:r>
          </a:p>
        </p:txBody>
      </p:sp>
    </p:spTree>
    <p:extLst>
      <p:ext uri="{BB962C8B-B14F-4D97-AF65-F5344CB8AC3E}">
        <p14:creationId xmlns:p14="http://schemas.microsoft.com/office/powerpoint/2010/main" val="2132395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5200" y="1935561"/>
            <a:ext cx="5486400" cy="175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if ( </a:t>
            </a:r>
            <a:r>
              <a:rPr lang="en-US" b="1" dirty="0" err="1">
                <a:latin typeface="Courier New"/>
                <a:cs typeface="Courier New"/>
              </a:rPr>
              <a:t>readyProcesses</a:t>
            </a:r>
            <a:r>
              <a:rPr lang="en-US" b="1" dirty="0">
                <a:latin typeface="Courier New"/>
                <a:cs typeface="Courier New"/>
              </a:rPr>
              <a:t>(PCBs) ) {</a:t>
            </a:r>
          </a:p>
          <a:p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err="1">
                <a:latin typeface="Courier New"/>
                <a:cs typeface="Courier New"/>
              </a:rPr>
              <a:t>nextPCB</a:t>
            </a:r>
            <a:r>
              <a:rPr lang="en-US" b="1" dirty="0">
                <a:latin typeface="Courier New"/>
                <a:cs typeface="Courier New"/>
              </a:rPr>
              <a:t> = </a:t>
            </a:r>
            <a:r>
              <a:rPr lang="en-US" b="1" dirty="0" err="1">
                <a:latin typeface="Courier New"/>
                <a:cs typeface="Courier New"/>
              </a:rPr>
              <a:t>selectProcess</a:t>
            </a:r>
            <a:r>
              <a:rPr lang="en-US" b="1" dirty="0">
                <a:latin typeface="Courier New"/>
                <a:cs typeface="Courier New"/>
              </a:rPr>
              <a:t>(PCBs);</a:t>
            </a:r>
          </a:p>
          <a:p>
            <a:r>
              <a:rPr lang="en-US" b="1" dirty="0">
                <a:latin typeface="Courier New"/>
                <a:cs typeface="Courier New"/>
              </a:rPr>
              <a:t>	run( </a:t>
            </a:r>
            <a:r>
              <a:rPr lang="en-US" b="1" dirty="0" err="1">
                <a:latin typeface="Courier New"/>
                <a:cs typeface="Courier New"/>
              </a:rPr>
              <a:t>nextPCB</a:t>
            </a:r>
            <a:r>
              <a:rPr lang="en-US" b="1" dirty="0">
                <a:latin typeface="Courier New"/>
                <a:cs typeface="Courier New"/>
              </a:rPr>
              <a:t> );</a:t>
            </a:r>
          </a:p>
          <a:p>
            <a:r>
              <a:rPr lang="en-US" b="1" dirty="0">
                <a:latin typeface="Courier New"/>
                <a:cs typeface="Courier New"/>
              </a:rPr>
              <a:t>} else {</a:t>
            </a:r>
          </a:p>
          <a:p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err="1">
                <a:latin typeface="Courier New"/>
                <a:cs typeface="Courier New"/>
              </a:rPr>
              <a:t>run_idle_process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r>
              <a:rPr lang="en-US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Freeform 2"/>
          <p:cNvSpPr/>
          <p:nvPr/>
        </p:nvSpPr>
        <p:spPr bwMode="auto">
          <a:xfrm>
            <a:off x="2192952" y="1394705"/>
            <a:ext cx="1328660" cy="2817795"/>
          </a:xfrm>
          <a:custGeom>
            <a:avLst/>
            <a:gdLst>
              <a:gd name="connsiteX0" fmla="*/ 1387780 w 1387780"/>
              <a:gd name="connsiteY0" fmla="*/ 2403572 h 2845960"/>
              <a:gd name="connsiteX1" fmla="*/ 192026 w 1387780"/>
              <a:gd name="connsiteY1" fmla="*/ 2677892 h 2845960"/>
              <a:gd name="connsiteX2" fmla="*/ 114654 w 1387780"/>
              <a:gd name="connsiteY2" fmla="*/ 152741 h 2845960"/>
              <a:gd name="connsiteX3" fmla="*/ 1310408 w 1387780"/>
              <a:gd name="connsiteY3" fmla="*/ 497400 h 2845960"/>
              <a:gd name="connsiteX0" fmla="*/ 1328660 w 1328660"/>
              <a:gd name="connsiteY0" fmla="*/ 2305098 h 2817795"/>
              <a:gd name="connsiteX1" fmla="*/ 189177 w 1328660"/>
              <a:gd name="connsiteY1" fmla="*/ 2677892 h 2817795"/>
              <a:gd name="connsiteX2" fmla="*/ 111805 w 1328660"/>
              <a:gd name="connsiteY2" fmla="*/ 152741 h 2817795"/>
              <a:gd name="connsiteX3" fmla="*/ 1307559 w 1328660"/>
              <a:gd name="connsiteY3" fmla="*/ 497400 h 28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8660" h="2817795">
                <a:moveTo>
                  <a:pt x="1328660" y="2305098"/>
                </a:moveTo>
                <a:cubicBezTo>
                  <a:pt x="836877" y="2629827"/>
                  <a:pt x="391986" y="3036618"/>
                  <a:pt x="189177" y="2677892"/>
                </a:cubicBezTo>
                <a:cubicBezTo>
                  <a:pt x="-13632" y="2319166"/>
                  <a:pt x="-74592" y="516156"/>
                  <a:pt x="111805" y="152741"/>
                </a:cubicBezTo>
                <a:cubicBezTo>
                  <a:pt x="298202" y="-210674"/>
                  <a:pt x="802880" y="143363"/>
                  <a:pt x="1307559" y="497400"/>
                </a:cubicBez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34232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8763000" cy="736600"/>
          </a:xfrm>
        </p:spPr>
        <p:txBody>
          <a:bodyPr/>
          <a:lstStyle/>
          <a:p>
            <a:r>
              <a:rPr lang="en-US" dirty="0"/>
              <a:t>Conclusion: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10591800" cy="5638800"/>
          </a:xfrm>
        </p:spPr>
        <p:txBody>
          <a:bodyPr>
            <a:normAutofit/>
          </a:bodyPr>
          <a:lstStyle/>
          <a:p>
            <a:r>
              <a:rPr lang="en-US" altLang="en-US" b="1" dirty="0"/>
              <a:t>Thread: Execution Context</a:t>
            </a:r>
          </a:p>
          <a:p>
            <a:pPr lvl="1"/>
            <a:r>
              <a:rPr lang="en-US" altLang="en-US" dirty="0"/>
              <a:t>Fully describes program state</a:t>
            </a:r>
          </a:p>
          <a:p>
            <a:pPr lvl="1"/>
            <a:r>
              <a:rPr lang="en-US" altLang="en-US" dirty="0"/>
              <a:t>Program Counter, Registers, Execution Flags, Stack</a:t>
            </a:r>
            <a:endParaRPr lang="en-US" dirty="0"/>
          </a:p>
          <a:p>
            <a:r>
              <a:rPr lang="en-US" b="1" dirty="0"/>
              <a:t>Address space </a:t>
            </a:r>
            <a:r>
              <a:rPr lang="en-US" dirty="0"/>
              <a:t>(with or w/o </a:t>
            </a:r>
            <a:r>
              <a:rPr lang="en-US" b="1" dirty="0"/>
              <a:t>translation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Set of memory addresses accessible to program (for read or write)</a:t>
            </a:r>
          </a:p>
          <a:p>
            <a:pPr lvl="1"/>
            <a:r>
              <a:rPr lang="en-US" dirty="0"/>
              <a:t>May be distinct from memory space of the physical machine </a:t>
            </a:r>
            <a:br>
              <a:rPr lang="en-US" dirty="0"/>
            </a:br>
            <a:r>
              <a:rPr lang="en-US" dirty="0"/>
              <a:t>(in which case programs operate in a virtual address space)</a:t>
            </a:r>
          </a:p>
          <a:p>
            <a:r>
              <a:rPr lang="en-US" b="1" dirty="0"/>
              <a:t>Process: an instance of a running program</a:t>
            </a:r>
          </a:p>
          <a:p>
            <a:pPr lvl="1"/>
            <a:r>
              <a:rPr lang="en-US" dirty="0"/>
              <a:t>Protected Address Space + One or more Threads</a:t>
            </a:r>
          </a:p>
          <a:p>
            <a:r>
              <a:rPr lang="en-US" b="1" dirty="0"/>
              <a:t>Dual mode operation / Protection</a:t>
            </a:r>
          </a:p>
          <a:p>
            <a:pPr lvl="1"/>
            <a:r>
              <a:rPr lang="en-US" dirty="0"/>
              <a:t>Only the “system” has the ability to access certain resources</a:t>
            </a:r>
          </a:p>
          <a:p>
            <a:pPr lvl="1"/>
            <a:r>
              <a:rPr lang="en-US" sz="2400" dirty="0"/>
              <a:t>Combined with translation, isolates programs from each other and the OS from programs</a:t>
            </a:r>
          </a:p>
        </p:txBody>
      </p:sp>
    </p:spTree>
    <p:extLst>
      <p:ext uri="{BB962C8B-B14F-4D97-AF65-F5344CB8AC3E}">
        <p14:creationId xmlns:p14="http://schemas.microsoft.com/office/powerpoint/2010/main" val="2980128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92885-8509-40DA-A2E9-EE3FA209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38" y="990600"/>
            <a:ext cx="10791161" cy="477885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Processor → Thread</a:t>
            </a:r>
          </a:p>
          <a:p>
            <a:pPr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Memory → Address Space</a:t>
            </a:r>
          </a:p>
          <a:p>
            <a:pPr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Disks, SSDs, … → Files</a:t>
            </a:r>
          </a:p>
          <a:p>
            <a:pPr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Networks → Sockets</a:t>
            </a:r>
          </a:p>
          <a:p>
            <a:pPr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Machines → Processes</a:t>
            </a:r>
          </a:p>
          <a:p>
            <a:pPr>
              <a:lnSpc>
                <a:spcPct val="80000"/>
              </a:lnSpc>
              <a:defRPr/>
            </a:pPr>
            <a:endParaRPr lang="en-US" kern="0" dirty="0">
              <a:latin typeface="Gill Sans Light"/>
              <a:ea typeface="ＭＳ Ｐゴシック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OS as an </a:t>
            </a:r>
            <a:r>
              <a:rPr lang="en-US" i="1" kern="0" dirty="0">
                <a:latin typeface="Gill Sans Light"/>
                <a:ea typeface="ＭＳ Ｐゴシック" charset="0"/>
              </a:rPr>
              <a:t>Illusionist</a:t>
            </a:r>
            <a:r>
              <a:rPr lang="en-US" kern="0" dirty="0">
                <a:latin typeface="Gill Sans Light"/>
                <a:ea typeface="ＭＳ Ｐゴシック" charset="0"/>
              </a:rPr>
              <a:t>:</a:t>
            </a:r>
          </a:p>
          <a:p>
            <a:pPr lvl="1"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Remove software/hardware quirks (</a:t>
            </a:r>
            <a:r>
              <a:rPr lang="en-US" i="1" kern="0" dirty="0">
                <a:latin typeface="Gill Sans Light"/>
                <a:ea typeface="ＭＳ Ｐゴシック" charset="0"/>
              </a:rPr>
              <a:t>fight complexity)</a:t>
            </a:r>
            <a:endParaRPr lang="en-US" kern="0" dirty="0">
              <a:latin typeface="Gill Sans Light"/>
              <a:ea typeface="ＭＳ Ｐゴシック" charset="0"/>
            </a:endParaRPr>
          </a:p>
          <a:p>
            <a:pPr lvl="1"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Optimize for convenience, utilization, reliability, … </a:t>
            </a:r>
            <a:r>
              <a:rPr lang="en-US" i="1" kern="0" dirty="0">
                <a:latin typeface="Gill Sans Light"/>
                <a:ea typeface="ＭＳ Ｐゴシック" charset="0"/>
              </a:rPr>
              <a:t>(help the programmer)</a:t>
            </a:r>
            <a:endParaRPr lang="en-US" kern="0" dirty="0">
              <a:latin typeface="Gill Sans Light"/>
              <a:ea typeface="ＭＳ Ｐゴシック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For any OS area (e.g. file systems, virtual memory, networking, scheduling):</a:t>
            </a:r>
          </a:p>
          <a:p>
            <a:pPr lvl="1"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What hardware interface to handle? (physical reality)</a:t>
            </a:r>
          </a:p>
          <a:p>
            <a:pPr lvl="1">
              <a:lnSpc>
                <a:spcPct val="80000"/>
              </a:lnSpc>
              <a:defRPr/>
            </a:pPr>
            <a:r>
              <a:rPr lang="en-US" kern="0" dirty="0">
                <a:latin typeface="Gill Sans Light"/>
                <a:ea typeface="ＭＳ Ｐゴシック" charset="0"/>
              </a:rPr>
              <a:t>What’s software interface to provide? (nicer abstraction)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C00620-D6F4-4E4F-800D-4AE997E5101C}"/>
              </a:ext>
            </a:extLst>
          </p:cNvPr>
          <p:cNvGrpSpPr/>
          <p:nvPr/>
        </p:nvGrpSpPr>
        <p:grpSpPr>
          <a:xfrm>
            <a:off x="5095461" y="1143000"/>
            <a:ext cx="6120524" cy="1792790"/>
            <a:chOff x="5254487" y="1791728"/>
            <a:chExt cx="6120524" cy="1792790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59B24BAC-A1B4-44AA-BD8D-5BCBBC4BA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4487" y="1791728"/>
              <a:ext cx="3039658" cy="1792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68572" tIns="34286" rIns="68572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–"/>
                <a:defRPr sz="22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»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r>
                <a:rPr lang="en-US" altLang="en-US" sz="2800" b="0" dirty="0">
                  <a:solidFill>
                    <a:srgbClr val="00B050"/>
                  </a:solidFill>
                  <a:latin typeface="Gill Sans Light"/>
                  <a:ea typeface="Gill Sans" charset="0"/>
                  <a:cs typeface="Gill Sans" charset="0"/>
                </a:rPr>
                <a:t>Application</a:t>
              </a: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r>
                <a:rPr lang="en-US" altLang="en-US" sz="2800" b="0" dirty="0">
                  <a:solidFill>
                    <a:srgbClr val="00B050"/>
                  </a:solidFill>
                  <a:latin typeface="Gill Sans Light"/>
                  <a:ea typeface="Gill Sans" charset="0"/>
                  <a:cs typeface="Gill Sans" charset="0"/>
                </a:rPr>
                <a:t>Operating System</a:t>
              </a:r>
            </a:p>
            <a:p>
              <a:pPr algn="ctr"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  <a:defRPr/>
              </a:pPr>
              <a:r>
                <a:rPr lang="en-US" altLang="en-US" sz="2800" b="0" dirty="0">
                  <a:solidFill>
                    <a:srgbClr val="00B050"/>
                  </a:solidFill>
                  <a:latin typeface="Gill Sans Light"/>
                  <a:ea typeface="Gill Sans" charset="0"/>
                  <a:cs typeface="Gill Sans" charset="0"/>
                </a:rPr>
                <a:t>Hardware</a:t>
              </a:r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7DCCCD57-1A1F-4863-8290-5F4D4FCD4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9530" y="3029013"/>
              <a:ext cx="256429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 sz="110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0F9B481A-4D38-4060-BDF1-24F65C3A5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9530" y="2367789"/>
              <a:ext cx="256429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 sz="110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AA39F109-99B5-4531-8EC4-237E352316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3189" y="2840504"/>
              <a:ext cx="3201822" cy="377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–"/>
                <a:defRPr sz="22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»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  <a:defRPr/>
              </a:pPr>
              <a:r>
                <a:rPr lang="en-US" altLang="en-US" sz="2000" b="0" dirty="0">
                  <a:latin typeface="Gill Sans Light"/>
                  <a:ea typeface="Gill Sans" charset="0"/>
                  <a:cs typeface="Gill Sans" charset="0"/>
                </a:rPr>
                <a:t>Physical Machine Interface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6D1794CA-71C2-4E77-A787-1C3EDF87B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3189" y="2179280"/>
              <a:ext cx="3184189" cy="377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68572" tIns="34286" rIns="68572" bIns="34286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•"/>
                <a:defRPr sz="24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–"/>
                <a:defRPr sz="22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»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•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30000"/>
                </a:spcBef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  <a:defRPr/>
              </a:pPr>
              <a:r>
                <a:rPr lang="en-US" altLang="en-US" sz="2000" b="0" dirty="0">
                  <a:latin typeface="Gill Sans Light"/>
                  <a:ea typeface="Gill Sans" charset="0"/>
                  <a:cs typeface="Gill Sans" charset="0"/>
                </a:rPr>
                <a:t>Abstract Machine Interface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11887200" cy="533400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OS </a:t>
            </a:r>
            <a:r>
              <a:rPr lang="en-US" i="1" dirty="0">
                <a:latin typeface="Gill Sans Light"/>
              </a:rPr>
              <a:t>Abstracts</a:t>
            </a:r>
            <a:r>
              <a:rPr lang="en-US" dirty="0">
                <a:latin typeface="Gill Sans Light"/>
              </a:rPr>
              <a:t> Underlying Hardware to help Tame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75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8763000" cy="736600"/>
          </a:xfrm>
        </p:spPr>
        <p:txBody>
          <a:bodyPr/>
          <a:lstStyle/>
          <a:p>
            <a:r>
              <a:rPr lang="en-US" dirty="0"/>
              <a:t>Today: Four Fundamental OS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10134600" cy="5638800"/>
          </a:xfrm>
        </p:spPr>
        <p:txBody>
          <a:bodyPr>
            <a:normAutofit/>
          </a:bodyPr>
          <a:lstStyle/>
          <a:p>
            <a:r>
              <a:rPr lang="en-US" altLang="en-US" b="1" dirty="0"/>
              <a:t>Thread: Execution Context</a:t>
            </a:r>
          </a:p>
          <a:p>
            <a:pPr lvl="1"/>
            <a:r>
              <a:rPr lang="en-US" altLang="en-US" dirty="0"/>
              <a:t>Fully describes program state</a:t>
            </a:r>
          </a:p>
          <a:p>
            <a:pPr lvl="1"/>
            <a:r>
              <a:rPr lang="en-US" altLang="en-US" dirty="0"/>
              <a:t>Program Counter, Registers, Execution Flags, Stack</a:t>
            </a:r>
            <a:endParaRPr lang="en-US" dirty="0"/>
          </a:p>
          <a:p>
            <a:r>
              <a:rPr lang="en-US" b="1" dirty="0"/>
              <a:t>Address space </a:t>
            </a:r>
            <a:r>
              <a:rPr lang="en-US" dirty="0"/>
              <a:t>(with or w/o </a:t>
            </a:r>
            <a:r>
              <a:rPr lang="en-US" b="1" dirty="0"/>
              <a:t>translation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Set of memory addresses accessible to program (for read or write)</a:t>
            </a:r>
          </a:p>
          <a:p>
            <a:pPr lvl="1"/>
            <a:r>
              <a:rPr lang="en-US" dirty="0"/>
              <a:t>May be distinct from memory space of the physical machine </a:t>
            </a:r>
            <a:br>
              <a:rPr lang="en-US" dirty="0"/>
            </a:br>
            <a:r>
              <a:rPr lang="en-US" dirty="0"/>
              <a:t>(in which case programs operate in a virtual address space)</a:t>
            </a:r>
          </a:p>
          <a:p>
            <a:r>
              <a:rPr lang="en-US" b="1" dirty="0"/>
              <a:t>Process: an instance of a running program</a:t>
            </a:r>
          </a:p>
          <a:p>
            <a:pPr lvl="1"/>
            <a:r>
              <a:rPr lang="en-US" dirty="0"/>
              <a:t>Protected Address Space + One or more Threads</a:t>
            </a:r>
          </a:p>
          <a:p>
            <a:r>
              <a:rPr lang="en-US" b="1" dirty="0"/>
              <a:t>Dual mode operation / Protection</a:t>
            </a:r>
          </a:p>
          <a:p>
            <a:pPr lvl="1"/>
            <a:r>
              <a:rPr lang="en-US" dirty="0"/>
              <a:t>Only the “system” has the ability to access certain resources</a:t>
            </a:r>
          </a:p>
          <a:p>
            <a:pPr lvl="1"/>
            <a:r>
              <a:rPr lang="en-US" sz="2400" dirty="0"/>
              <a:t>Combined with translation, isolates programs from each other and the OS from programs</a:t>
            </a:r>
          </a:p>
        </p:txBody>
      </p:sp>
    </p:spTree>
    <p:extLst>
      <p:ext uri="{BB962C8B-B14F-4D97-AF65-F5344CB8AC3E}">
        <p14:creationId xmlns:p14="http://schemas.microsoft.com/office/powerpoint/2010/main" val="348298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677302" y="838200"/>
            <a:ext cx="3694914" cy="5105400"/>
            <a:chOff x="5315101" y="838200"/>
            <a:chExt cx="3694914" cy="5105400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>
              <a:off x="5315101" y="2512996"/>
              <a:ext cx="1196854" cy="76360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 rot="16200000">
              <a:off x="5435983" y="1930783"/>
              <a:ext cx="1130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Load &amp; Execute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5400000">
              <a:off x="7954602" y="2426732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105560" y="472440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PC: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556067" y="4800600"/>
              <a:ext cx="1441852" cy="685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32267" y="5574268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Processor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556067" y="5004137"/>
              <a:ext cx="1441852" cy="17746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32267" y="5181600"/>
              <a:ext cx="971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registers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 flipV="1">
              <a:off x="6556067" y="902732"/>
              <a:ext cx="1441852" cy="3581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27667" y="838200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0xFFF…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 flipV="1">
              <a:off x="6660631" y="3645932"/>
              <a:ext cx="1247564" cy="6858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03642" y="3886200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instructions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 flipV="1">
              <a:off x="6660631" y="311253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15165" y="32004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flipV="1">
              <a:off x="6403667" y="1740932"/>
              <a:ext cx="1676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3" name="Rectangle 52"/>
            <p:cNvSpPr/>
            <p:nvPr/>
          </p:nvSpPr>
          <p:spPr bwMode="auto">
            <a:xfrm flipV="1">
              <a:off x="6632267" y="1055132"/>
              <a:ext cx="1275928" cy="5334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963001" y="11430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OS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022832" y="1893332"/>
            <a:ext cx="1247564" cy="1219200"/>
            <a:chOff x="9022832" y="1893332"/>
            <a:chExt cx="1247564" cy="1219200"/>
          </a:xfrm>
        </p:grpSpPr>
        <p:sp>
          <p:nvSpPr>
            <p:cNvPr id="72" name="Rectangle 71"/>
            <p:cNvSpPr/>
            <p:nvPr/>
          </p:nvSpPr>
          <p:spPr bwMode="auto">
            <a:xfrm flipV="1">
              <a:off x="9022832" y="257913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45243" y="266700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 flipV="1">
              <a:off x="9022832" y="1893332"/>
              <a:ext cx="1247564" cy="5334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232620" y="1981200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 bwMode="auto">
            <a:xfrm>
              <a:off x="9985068" y="1893332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 bwMode="auto">
            <a:xfrm flipV="1">
              <a:off x="9985068" y="2655332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507" y="89069"/>
            <a:ext cx="7162800" cy="533400"/>
          </a:xfrm>
        </p:spPr>
        <p:txBody>
          <a:bodyPr/>
          <a:lstStyle/>
          <a:p>
            <a:r>
              <a:rPr lang="en-US" dirty="0"/>
              <a:t>OS Bottom Line: Run Programs</a:t>
            </a:r>
          </a:p>
        </p:txBody>
      </p:sp>
      <p:pic>
        <p:nvPicPr>
          <p:cNvPr id="12" name="Picture 11" descr="Screen Shot 2014-08-28 at 9.53.03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76401"/>
            <a:ext cx="1144090" cy="13718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733800" y="1143000"/>
            <a:ext cx="1940813" cy="2502932"/>
            <a:chOff x="1447800" y="1219200"/>
            <a:chExt cx="1940813" cy="2502932"/>
          </a:xfrm>
        </p:grpSpPr>
        <p:sp>
          <p:nvSpPr>
            <p:cNvPr id="7" name="Punched Tape 6"/>
            <p:cNvSpPr/>
            <p:nvPr/>
          </p:nvSpPr>
          <p:spPr bwMode="auto">
            <a:xfrm rot="5400000">
              <a:off x="1714500" y="1790700"/>
              <a:ext cx="1676400" cy="1447800"/>
            </a:xfrm>
            <a:prstGeom prst="flowChartPunchedTap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28800" y="1752600"/>
              <a:ext cx="9797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err="1">
                  <a:latin typeface="Gill Sans" charset="0"/>
                  <a:ea typeface="Gill Sans" charset="0"/>
                  <a:cs typeface="Gill Sans" charset="0"/>
                </a:rPr>
                <a:t>int</a:t>
              </a:r>
              <a:r>
                <a:rPr lang="en-US" sz="1400" b="0" dirty="0">
                  <a:latin typeface="Gill Sans" charset="0"/>
                  <a:ea typeface="Gill Sans" charset="0"/>
                  <a:cs typeface="Gill Sans" charset="0"/>
                </a:rPr>
                <a:t> main() </a:t>
              </a:r>
            </a:p>
            <a:p>
              <a:r>
                <a:rPr lang="en-US" sz="1400" b="0" dirty="0">
                  <a:latin typeface="Gill Sans" charset="0"/>
                  <a:ea typeface="Gill Sans" charset="0"/>
                  <a:cs typeface="Gill Sans" charset="0"/>
                </a:rPr>
                <a:t>{ … ;</a:t>
              </a:r>
            </a:p>
            <a:p>
              <a:r>
                <a:rPr lang="en-US" sz="1400" b="0" dirty="0">
                  <a:latin typeface="Gill Sans" charset="0"/>
                  <a:ea typeface="Gill Sans" charset="0"/>
                  <a:cs typeface="Gill Sans" charset="0"/>
                </a:rPr>
                <a:t> }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>
              <a:off x="1447800" y="2743200"/>
              <a:ext cx="6096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 rot="16200000">
              <a:off x="1251425" y="2101376"/>
              <a:ext cx="762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editor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24000" y="1219200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Program Source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09800" y="335280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foo.c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638801" y="914400"/>
            <a:ext cx="2111694" cy="2655332"/>
            <a:chOff x="3352800" y="990600"/>
            <a:chExt cx="2111694" cy="2655332"/>
          </a:xfrm>
        </p:grpSpPr>
        <p:sp>
          <p:nvSpPr>
            <p:cNvPr id="8" name="Rectangle 7"/>
            <p:cNvSpPr/>
            <p:nvPr/>
          </p:nvSpPr>
          <p:spPr bwMode="auto">
            <a:xfrm>
              <a:off x="4028863" y="1524000"/>
              <a:ext cx="1352973" cy="1752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3352800" y="2667000"/>
              <a:ext cx="6096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 rot="16200000">
              <a:off x="3085317" y="1944002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compiler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13180" y="990600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Executable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27532" y="327660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err="1">
                  <a:latin typeface="Gill Sans" charset="0"/>
                  <a:ea typeface="Gill Sans" charset="0"/>
                  <a:cs typeface="Gill Sans" charset="0"/>
                </a:rPr>
                <a:t>a.out</a:t>
              </a:r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05064" y="1828800"/>
              <a:ext cx="1228936" cy="685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105064" y="2514600"/>
              <a:ext cx="1228936" cy="533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27532" y="19812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12842" y="2564480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instructions</a:t>
              </a:r>
            </a:p>
          </p:txBody>
        </p:sp>
      </p:grp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1524000" y="3733800"/>
            <a:ext cx="706744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Write them and compile them</a:t>
            </a:r>
          </a:p>
          <a:p>
            <a:r>
              <a:rPr lang="en-US" dirty="0"/>
              <a:t>Load instruction and data segments of executable file into memory</a:t>
            </a:r>
          </a:p>
          <a:p>
            <a:r>
              <a:rPr lang="en-US" dirty="0"/>
              <a:t>Create stack and heap</a:t>
            </a:r>
          </a:p>
          <a:p>
            <a:r>
              <a:rPr lang="en-US" dirty="0"/>
              <a:t>“Transfer control to program”</a:t>
            </a:r>
          </a:p>
          <a:p>
            <a:r>
              <a:rPr lang="en-US" dirty="0"/>
              <a:t>Provide services to program</a:t>
            </a:r>
          </a:p>
          <a:p>
            <a:r>
              <a:rPr lang="en-US" dirty="0"/>
              <a:t>While protecting OS and program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839389" y="3886199"/>
            <a:ext cx="1570555" cy="1027791"/>
            <a:chOff x="9839389" y="3886199"/>
            <a:chExt cx="1570555" cy="1027791"/>
          </a:xfrm>
        </p:grpSpPr>
        <p:sp>
          <p:nvSpPr>
            <p:cNvPr id="92" name="TextBox 91"/>
            <p:cNvSpPr txBox="1"/>
            <p:nvPr/>
          </p:nvSpPr>
          <p:spPr>
            <a:xfrm>
              <a:off x="10366068" y="4267200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0x000…</a:t>
              </a: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9839389" y="3886199"/>
              <a:ext cx="937713" cy="1027791"/>
            </a:xfrm>
            <a:custGeom>
              <a:avLst/>
              <a:gdLst>
                <a:gd name="connsiteX0" fmla="*/ 0 w 937713"/>
                <a:gd name="connsiteY0" fmla="*/ 3249390 h 3338853"/>
                <a:gd name="connsiteX1" fmla="*/ 642325 w 937713"/>
                <a:gd name="connsiteY1" fmla="*/ 3205592 h 3338853"/>
                <a:gd name="connsiteX2" fmla="*/ 934290 w 937713"/>
                <a:gd name="connsiteY2" fmla="*/ 1979254 h 3338853"/>
                <a:gd name="connsiteX3" fmla="*/ 773709 w 937713"/>
                <a:gd name="connsiteY3" fmla="*/ 928108 h 3338853"/>
                <a:gd name="connsiteX4" fmla="*/ 934290 w 937713"/>
                <a:gd name="connsiteY4" fmla="*/ 285741 h 3338853"/>
                <a:gd name="connsiteX5" fmla="*/ 802906 w 937713"/>
                <a:gd name="connsiteY5" fmla="*/ 8355 h 3338853"/>
                <a:gd name="connsiteX6" fmla="*/ 0 w 937713"/>
                <a:gd name="connsiteY6" fmla="*/ 66752 h 333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713" h="3338853">
                  <a:moveTo>
                    <a:pt x="0" y="3249390"/>
                  </a:moveTo>
                  <a:cubicBezTo>
                    <a:pt x="243305" y="3333335"/>
                    <a:pt x="486610" y="3417281"/>
                    <a:pt x="642325" y="3205592"/>
                  </a:cubicBezTo>
                  <a:cubicBezTo>
                    <a:pt x="798040" y="2993903"/>
                    <a:pt x="912393" y="2358835"/>
                    <a:pt x="934290" y="1979254"/>
                  </a:cubicBezTo>
                  <a:cubicBezTo>
                    <a:pt x="956187" y="1599673"/>
                    <a:pt x="773709" y="1210360"/>
                    <a:pt x="773709" y="928108"/>
                  </a:cubicBezTo>
                  <a:cubicBezTo>
                    <a:pt x="773709" y="645856"/>
                    <a:pt x="929424" y="439033"/>
                    <a:pt x="934290" y="285741"/>
                  </a:cubicBezTo>
                  <a:cubicBezTo>
                    <a:pt x="939156" y="132449"/>
                    <a:pt x="958621" y="44853"/>
                    <a:pt x="802906" y="8355"/>
                  </a:cubicBezTo>
                  <a:cubicBezTo>
                    <a:pt x="647191" y="-28143"/>
                    <a:pt x="0" y="66752"/>
                    <a:pt x="0" y="66752"/>
                  </a:cubicBezTo>
                </a:path>
              </a:pathLst>
            </a:custGeom>
            <a:ln>
              <a:solidFill>
                <a:srgbClr val="618FFD"/>
              </a:solidFill>
              <a:headEnd type="oval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971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9067800" cy="533400"/>
          </a:xfrm>
        </p:spPr>
        <p:txBody>
          <a:bodyPr/>
          <a:lstStyle/>
          <a:p>
            <a:r>
              <a:rPr lang="en-US" dirty="0"/>
              <a:t>Recall (61C): Instruction Fetch/Decode/Execute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32" y="838200"/>
            <a:ext cx="76200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instruction cycle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216132" y="1871246"/>
            <a:ext cx="1828800" cy="228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932" y="179504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PC: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264132" y="1600200"/>
            <a:ext cx="1981200" cy="44958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057670" y="2079728"/>
            <a:ext cx="2438881" cy="72151"/>
          </a:xfrm>
          <a:custGeom>
            <a:avLst/>
            <a:gdLst>
              <a:gd name="connsiteX0" fmla="*/ 0 w 2438881"/>
              <a:gd name="connsiteY0" fmla="*/ 0 h 72151"/>
              <a:gd name="connsiteX1" fmla="*/ 0 w 2438881"/>
              <a:gd name="connsiteY1" fmla="*/ 0 h 72151"/>
              <a:gd name="connsiteX2" fmla="*/ 2438881 w 2438881"/>
              <a:gd name="connsiteY2" fmla="*/ 72151 h 7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881" h="72151">
                <a:moveTo>
                  <a:pt x="0" y="0"/>
                </a:moveTo>
                <a:lnTo>
                  <a:pt x="0" y="0"/>
                </a:lnTo>
                <a:lnTo>
                  <a:pt x="2438881" y="72151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24200" y="2099846"/>
            <a:ext cx="2133600" cy="186154"/>
            <a:chOff x="1606532" y="2099846"/>
            <a:chExt cx="2133600" cy="186154"/>
          </a:xfrm>
        </p:grpSpPr>
        <p:cxnSp>
          <p:nvCxnSpPr>
            <p:cNvPr id="34" name="Straight Connector 33"/>
            <p:cNvCxnSpPr>
              <a:endCxn id="8" idx="2"/>
            </p:cNvCxnSpPr>
            <p:nvPr/>
          </p:nvCxnSpPr>
          <p:spPr bwMode="auto">
            <a:xfrm flipV="1">
              <a:off x="1606532" y="2099846"/>
              <a:ext cx="0" cy="18615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606532" y="2286000"/>
              <a:ext cx="21336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 w="sm" len="sm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615932" y="2209800"/>
            <a:ext cx="4648200" cy="457200"/>
            <a:chOff x="762000" y="2209800"/>
            <a:chExt cx="4648200" cy="457200"/>
          </a:xfrm>
        </p:grpSpPr>
        <p:sp>
          <p:nvSpPr>
            <p:cNvPr id="49" name="TextBox 48"/>
            <p:cNvSpPr txBox="1"/>
            <p:nvPr/>
          </p:nvSpPr>
          <p:spPr>
            <a:xfrm>
              <a:off x="762000" y="2209800"/>
              <a:ext cx="1991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Instruction fetch</a:t>
              </a: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3276600" y="2438400"/>
              <a:ext cx="21336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3276600" y="24384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3" name="Group 12"/>
          <p:cNvGrpSpPr/>
          <p:nvPr/>
        </p:nvGrpSpPr>
        <p:grpSpPr>
          <a:xfrm>
            <a:off x="609600" y="3200400"/>
            <a:ext cx="4883133" cy="3200400"/>
            <a:chOff x="755667" y="3200400"/>
            <a:chExt cx="4883133" cy="3200400"/>
          </a:xfrm>
        </p:grpSpPr>
        <p:sp>
          <p:nvSpPr>
            <p:cNvPr id="15" name="Trapezoid 14"/>
            <p:cNvSpPr/>
            <p:nvPr/>
          </p:nvSpPr>
          <p:spPr bwMode="auto">
            <a:xfrm flipV="1">
              <a:off x="2362200" y="4648200"/>
              <a:ext cx="1828800" cy="838200"/>
            </a:xfrm>
            <a:prstGeom prst="trapezoid">
              <a:avLst>
                <a:gd name="adj" fmla="val 55991"/>
              </a:avLst>
            </a:prstGeom>
            <a:solidFill>
              <a:schemeClr val="accent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>
              <a:off x="3505200" y="5562600"/>
              <a:ext cx="1905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3505200" y="5715000"/>
              <a:ext cx="21336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" name="Rectangle 6"/>
            <p:cNvSpPr/>
            <p:nvPr/>
          </p:nvSpPr>
          <p:spPr bwMode="auto">
            <a:xfrm>
              <a:off x="2362200" y="3352800"/>
              <a:ext cx="1828800" cy="1066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362200" y="3962400"/>
              <a:ext cx="1828800" cy="2286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67000" y="3505200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Registers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95600" y="48006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ALU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2667000" y="44196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3810000" y="44196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Rectangle 22"/>
            <p:cNvSpPr/>
            <p:nvPr/>
          </p:nvSpPr>
          <p:spPr bwMode="auto">
            <a:xfrm>
              <a:off x="2362200" y="5943600"/>
              <a:ext cx="1828800" cy="2286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4" name="Straight Arrow Connector 23"/>
            <p:cNvCxnSpPr>
              <a:stCxn id="15" idx="0"/>
              <a:endCxn id="23" idx="0"/>
            </p:cNvCxnSpPr>
            <p:nvPr/>
          </p:nvCxnSpPr>
          <p:spPr bwMode="auto">
            <a:xfrm>
              <a:off x="3276600" y="5486400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8" name="Straight Connector 37"/>
            <p:cNvCxnSpPr>
              <a:endCxn id="7" idx="0"/>
            </p:cNvCxnSpPr>
            <p:nvPr/>
          </p:nvCxnSpPr>
          <p:spPr bwMode="auto">
            <a:xfrm>
              <a:off x="3276600" y="3200400"/>
              <a:ext cx="0" cy="1524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</p:spPr>
        </p:cxnSp>
        <p:cxnSp>
          <p:nvCxnSpPr>
            <p:cNvPr id="40" name="Straight Connector 39"/>
            <p:cNvCxnSpPr>
              <a:stCxn id="23" idx="2"/>
            </p:cNvCxnSpPr>
            <p:nvPr/>
          </p:nvCxnSpPr>
          <p:spPr bwMode="auto">
            <a:xfrm>
              <a:off x="3276600" y="6172200"/>
              <a:ext cx="0" cy="2286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H="1">
              <a:off x="2133600" y="6400800"/>
              <a:ext cx="1143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V="1">
              <a:off x="2133600" y="3200400"/>
              <a:ext cx="0" cy="32004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2133600" y="3200400"/>
              <a:ext cx="1143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755667" y="4267200"/>
              <a:ext cx="1111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Execute</a:t>
              </a:r>
            </a:p>
          </p:txBody>
        </p:sp>
        <p:cxnSp>
          <p:nvCxnSpPr>
            <p:cNvPr id="59" name="Straight Connector 58"/>
            <p:cNvCxnSpPr/>
            <p:nvPr/>
          </p:nvCxnSpPr>
          <p:spPr bwMode="auto">
            <a:xfrm flipV="1">
              <a:off x="3505200" y="5376446"/>
              <a:ext cx="0" cy="18615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2" name="Straight Arrow Connector 61"/>
            <p:cNvCxnSpPr/>
            <p:nvPr/>
          </p:nvCxnSpPr>
          <p:spPr bwMode="auto">
            <a:xfrm>
              <a:off x="3505200" y="57150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645133" y="12192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568932" y="2133600"/>
            <a:ext cx="1353256" cy="400110"/>
          </a:xfrm>
          <a:prstGeom prst="rect">
            <a:avLst/>
          </a:prstGeom>
          <a:noFill/>
          <a:ln>
            <a:solidFill>
              <a:srgbClr val="618FFD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instruction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15932" y="2590800"/>
            <a:ext cx="3200400" cy="476310"/>
            <a:chOff x="762000" y="2590800"/>
            <a:chExt cx="3200400" cy="476310"/>
          </a:xfrm>
        </p:grpSpPr>
        <p:sp>
          <p:nvSpPr>
            <p:cNvPr id="50" name="TextBox 49"/>
            <p:cNvSpPr txBox="1"/>
            <p:nvPr/>
          </p:nvSpPr>
          <p:spPr>
            <a:xfrm>
              <a:off x="762000" y="2667000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Decode</a:t>
              </a: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2590800" y="2667000"/>
              <a:ext cx="1371600" cy="304800"/>
            </a:xfrm>
            <a:prstGeom prst="roundRect">
              <a:avLst/>
            </a:prstGeom>
            <a:solidFill>
              <a:schemeClr val="accent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791828" y="259080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decode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44732" y="1371600"/>
            <a:ext cx="1752600" cy="914400"/>
            <a:chOff x="2590800" y="1371600"/>
            <a:chExt cx="1752600" cy="91440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2590800" y="1447800"/>
              <a:ext cx="1371600" cy="304800"/>
            </a:xfrm>
            <a:prstGeom prst="roundRect">
              <a:avLst/>
            </a:prstGeom>
            <a:solidFill>
              <a:schemeClr val="accent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971800" y="1371600"/>
              <a:ext cx="620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next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 bwMode="auto">
            <a:xfrm>
              <a:off x="3276600" y="16764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 flipV="1">
              <a:off x="4343400" y="1600200"/>
              <a:ext cx="0" cy="6858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6" name="Straight Arrow Connector 75"/>
            <p:cNvCxnSpPr>
              <a:endCxn id="68" idx="3"/>
            </p:cNvCxnSpPr>
            <p:nvPr/>
          </p:nvCxnSpPr>
          <p:spPr bwMode="auto">
            <a:xfrm flipH="1">
              <a:off x="3962400" y="1600200"/>
              <a:ext cx="3810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78" name="TextBox 77"/>
          <p:cNvSpPr txBox="1"/>
          <p:nvPr/>
        </p:nvSpPr>
        <p:spPr>
          <a:xfrm>
            <a:off x="5873732" y="539109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data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9377" y="1383268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239008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65493</TotalTime>
  <Pages>60</Pages>
  <Words>4291</Words>
  <Application>Microsoft Macintosh PowerPoint</Application>
  <PresentationFormat>Widescreen</PresentationFormat>
  <Paragraphs>1012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Comic Sans MS</vt:lpstr>
      <vt:lpstr>Courier New</vt:lpstr>
      <vt:lpstr>Gill Sans</vt:lpstr>
      <vt:lpstr>Gill Sans Light</vt:lpstr>
      <vt:lpstr>GILL SANS SEMIBOLD</vt:lpstr>
      <vt:lpstr>Symbol</vt:lpstr>
      <vt:lpstr>Wingdings</vt:lpstr>
      <vt:lpstr>Office</vt:lpstr>
      <vt:lpstr>CS162 Operating Systems and Systems Programming Lecture 2  Four Fundamental OS Concepts</vt:lpstr>
      <vt:lpstr>Recall: What is an Operating System?</vt:lpstr>
      <vt:lpstr>Virtualization: Operating System</vt:lpstr>
      <vt:lpstr>Virtualization: Virtual Machine</vt:lpstr>
      <vt:lpstr>Virtualization: Virtual Machine</vt:lpstr>
      <vt:lpstr>OS Abstracts Underlying Hardware to help Tame Complexity</vt:lpstr>
      <vt:lpstr>Today: Four Fundamental OS Concepts</vt:lpstr>
      <vt:lpstr>OS Bottom Line: Run Programs</vt:lpstr>
      <vt:lpstr>Recall (61C): Instruction Fetch/Decode/Execute</vt:lpstr>
      <vt:lpstr>Recall (61C): Instruction Fetch/Decode/Execute</vt:lpstr>
      <vt:lpstr>First OS Concept: Thread of Control</vt:lpstr>
      <vt:lpstr>Recall (61C): What happens during program execution?</vt:lpstr>
      <vt:lpstr>Registers: RISC-V  x86</vt:lpstr>
      <vt:lpstr>Illusion of Multiple Processors with single core</vt:lpstr>
      <vt:lpstr>Illusion of Multiple Processors (Continued)</vt:lpstr>
      <vt:lpstr>Multiprogramming - Multiple Threads of Control</vt:lpstr>
      <vt:lpstr>Administrivia: Getting started</vt:lpstr>
      <vt:lpstr>Second OS Concept: Address Space</vt:lpstr>
      <vt:lpstr>Address Space: In a Picture</vt:lpstr>
      <vt:lpstr>Previous discussion of threads: Very Simple Multiprogramming</vt:lpstr>
      <vt:lpstr>Simple Multiplexing has no Protection!</vt:lpstr>
      <vt:lpstr>What can the hardware do to help the OS protect itself from programs???</vt:lpstr>
      <vt:lpstr>Simple Protection: Base and Bound (B&amp;B)</vt:lpstr>
      <vt:lpstr>Simple Protection: Base and Bound (B&amp;B)</vt:lpstr>
      <vt:lpstr>61C Review: Relocation</vt:lpstr>
      <vt:lpstr>Simple address translation with Base and Bound</vt:lpstr>
      <vt:lpstr>x86 – segments and stacks</vt:lpstr>
      <vt:lpstr>Another idea: Address Space Translation</vt:lpstr>
      <vt:lpstr>Paged Virtual Address Space</vt:lpstr>
      <vt:lpstr>Paged Virtual Address (from 61C)</vt:lpstr>
      <vt:lpstr>Administrivia: Getting started</vt:lpstr>
      <vt:lpstr>Administrivia (Con’t)</vt:lpstr>
      <vt:lpstr>Third OS Concept: Process</vt:lpstr>
      <vt:lpstr>Single and Multithreaded Processes</vt:lpstr>
      <vt:lpstr>Protection and Isolation</vt:lpstr>
      <vt:lpstr>Fourth OS Concept:  Dual Mode Operation</vt:lpstr>
      <vt:lpstr>For example: UNIX System Structure</vt:lpstr>
      <vt:lpstr>User/Kernel (Privileged) Mode</vt:lpstr>
      <vt:lpstr>Additional Layers of Protection for Modern Systems</vt:lpstr>
      <vt:lpstr>Tying it together: Simple B&amp;B: OS loads process</vt:lpstr>
      <vt:lpstr>Simple B&amp;B: OS gets ready to execute process </vt:lpstr>
      <vt:lpstr>Simple B&amp;B: User Code Running</vt:lpstr>
      <vt:lpstr>3 types of User  Kernel Mode Transfer</vt:lpstr>
      <vt:lpstr>How do we get the system target address of the “unprogrammed control transfer?”</vt:lpstr>
      <vt:lpstr>Interrupt Vector</vt:lpstr>
      <vt:lpstr>Simple B&amp;B: User =&gt; Kernel</vt:lpstr>
      <vt:lpstr>Simple B&amp;B: Interrupt</vt:lpstr>
      <vt:lpstr>Simple B&amp;B: Switch User Process</vt:lpstr>
      <vt:lpstr>Simple B&amp;B: “resume”</vt:lpstr>
      <vt:lpstr>Running Many Programs ???</vt:lpstr>
      <vt:lpstr>Process Control Block</vt:lpstr>
      <vt:lpstr>Scheduler</vt:lpstr>
      <vt:lpstr>Conclusion: Four Fundamental OS Concepts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creator>John D. Kubiatowicz</dc:creator>
  <dc:description>Imported some pictures from Silbershatz (c) 2005</dc:description>
  <cp:lastModifiedBy>Ion Stoica</cp:lastModifiedBy>
  <cp:revision>653</cp:revision>
  <cp:lastPrinted>2024-09-03T18:22:57Z</cp:lastPrinted>
  <dcterms:created xsi:type="dcterms:W3CDTF">1995-08-12T11:37:26Z</dcterms:created>
  <dcterms:modified xsi:type="dcterms:W3CDTF">2024-09-03T20:33:53Z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